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x="18288000" cy="10287000"/>
  <p:notesSz cx="6858000" cy="9144000"/>
  <p:embeddedFontLst>
    <p:embeddedFont>
      <p:font typeface="Open Sauce Heavy" charset="1" panose="00000A00000000000000"/>
      <p:regular r:id="rId26"/>
    </p:embeddedFont>
    <p:embeddedFont>
      <p:font typeface="Open Sauce Semi-Bold" charset="1" panose="00000700000000000000"/>
      <p:regular r:id="rId27"/>
    </p:embeddedFont>
    <p:embeddedFont>
      <p:font typeface="Open Sauce Semi-Bold Italics" charset="1" panose="00000700000000000000"/>
      <p:regular r:id="rId28"/>
    </p:embeddedFont>
    <p:embeddedFont>
      <p:font typeface="Open Sauce" charset="1" panose="00000500000000000000"/>
      <p:regular r:id="rId29"/>
    </p:embeddedFont>
    <p:embeddedFont>
      <p:font typeface="Open Sauce Bold" charset="1" panose="00000800000000000000"/>
      <p:regular r:id="rId30"/>
    </p:embeddedFont>
    <p:embeddedFont>
      <p:font typeface="Open Sauce Bold Italics" charset="1" panose="00000800000000000000"/>
      <p:regular r:id="rId31"/>
    </p:embeddedFont>
    <p:embeddedFont>
      <p:font typeface="Open Sauce Italics" charset="1" panose="0000050000000000000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jpeg>
</file>

<file path=ppt/media/image13.png>
</file>

<file path=ppt/media/image14.png>
</file>

<file path=ppt/media/image15.png>
</file>

<file path=ppt/media/image16.svg>
</file>

<file path=ppt/media/image17.jpeg>
</file>

<file path=ppt/media/image18.jpeg>
</file>

<file path=ppt/media/image19.jpeg>
</file>

<file path=ppt/media/image2.svg>
</file>

<file path=ppt/media/image20.png>
</file>

<file path=ppt/media/image21.png>
</file>

<file path=ppt/media/image22.jpeg>
</file>

<file path=ppt/media/image3.png>
</file>

<file path=ppt/media/image4.svg>
</file>

<file path=ppt/media/image5.png>
</file>

<file path=ppt/media/image6.svg>
</file>

<file path=ppt/media/image7.png>
</file>

<file path=ppt/media/image8.sv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jpe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20.png" Type="http://schemas.openxmlformats.org/officeDocument/2006/relationships/image"/><Relationship Id="rId5" Target="../media/image21.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12.jpe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2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1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1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7.jpeg" Type="http://schemas.openxmlformats.org/officeDocument/2006/relationships/image"/><Relationship Id="rId2" Target="../media/image10.png" Type="http://schemas.openxmlformats.org/officeDocument/2006/relationships/image"/><Relationship Id="rId3" Target="../media/image11.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5.png" Type="http://schemas.openxmlformats.org/officeDocument/2006/relationships/image"/><Relationship Id="rId9" Target="../media/image6.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8776762"/>
            <a:ext cx="481538" cy="481538"/>
            <a:chOff x="0" y="0"/>
            <a:chExt cx="642051" cy="642051"/>
          </a:xfrm>
        </p:grpSpPr>
        <p:grpSp>
          <p:nvGrpSpPr>
            <p:cNvPr name="Group 3" id="3"/>
            <p:cNvGrpSpPr/>
            <p:nvPr/>
          </p:nvGrpSpPr>
          <p:grpSpPr>
            <a:xfrm rot="0">
              <a:off x="0" y="0"/>
              <a:ext cx="642051" cy="642051"/>
              <a:chOff x="0" y="0"/>
              <a:chExt cx="6350000" cy="6350000"/>
            </a:xfrm>
          </p:grpSpPr>
          <p:sp>
            <p:nvSpPr>
              <p:cNvPr name="Freeform 4" id="4"/>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9606A"/>
              </a:solidFill>
            </p:spPr>
          </p:sp>
        </p:grpSp>
        <p:sp>
          <p:nvSpPr>
            <p:cNvPr name="Freeform 5" id="5"/>
            <p:cNvSpPr/>
            <p:nvPr/>
          </p:nvSpPr>
          <p:spPr>
            <a:xfrm flipH="false" flipV="false" rot="0">
              <a:off x="175556" y="197377"/>
              <a:ext cx="290938" cy="247298"/>
            </a:xfrm>
            <a:custGeom>
              <a:avLst/>
              <a:gdLst/>
              <a:ahLst/>
              <a:cxnLst/>
              <a:rect r="r" b="b" t="t" l="l"/>
              <a:pathLst>
                <a:path h="247298" w="290938">
                  <a:moveTo>
                    <a:pt x="0" y="0"/>
                  </a:moveTo>
                  <a:lnTo>
                    <a:pt x="290939" y="0"/>
                  </a:lnTo>
                  <a:lnTo>
                    <a:pt x="290939" y="247297"/>
                  </a:lnTo>
                  <a:lnTo>
                    <a:pt x="0" y="2472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6" id="6"/>
          <p:cNvGrpSpPr/>
          <p:nvPr/>
        </p:nvGrpSpPr>
        <p:grpSpPr>
          <a:xfrm rot="0">
            <a:off x="1673644" y="8776762"/>
            <a:ext cx="481538" cy="481538"/>
            <a:chOff x="0" y="0"/>
            <a:chExt cx="642051" cy="642051"/>
          </a:xfrm>
        </p:grpSpPr>
        <p:grpSp>
          <p:nvGrpSpPr>
            <p:cNvPr name="Group 7" id="7"/>
            <p:cNvGrpSpPr/>
            <p:nvPr/>
          </p:nvGrpSpPr>
          <p:grpSpPr>
            <a:xfrm rot="0">
              <a:off x="0" y="0"/>
              <a:ext cx="642051" cy="642051"/>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9606A"/>
              </a:solidFill>
            </p:spPr>
          </p:sp>
        </p:grpSp>
        <p:sp>
          <p:nvSpPr>
            <p:cNvPr name="Freeform 9" id="9"/>
            <p:cNvSpPr/>
            <p:nvPr/>
          </p:nvSpPr>
          <p:spPr>
            <a:xfrm flipH="false" flipV="false" rot="0">
              <a:off x="195802" y="197377"/>
              <a:ext cx="250447" cy="256988"/>
            </a:xfrm>
            <a:custGeom>
              <a:avLst/>
              <a:gdLst/>
              <a:ahLst/>
              <a:cxnLst/>
              <a:rect r="r" b="b" t="t" l="l"/>
              <a:pathLst>
                <a:path h="256988" w="250447">
                  <a:moveTo>
                    <a:pt x="0" y="0"/>
                  </a:moveTo>
                  <a:lnTo>
                    <a:pt x="250447" y="0"/>
                  </a:lnTo>
                  <a:lnTo>
                    <a:pt x="250447" y="256988"/>
                  </a:lnTo>
                  <a:lnTo>
                    <a:pt x="0" y="2569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grpSp>
        <p:nvGrpSpPr>
          <p:cNvPr name="Group 10" id="10"/>
          <p:cNvGrpSpPr/>
          <p:nvPr/>
        </p:nvGrpSpPr>
        <p:grpSpPr>
          <a:xfrm rot="0">
            <a:off x="2318588" y="8776762"/>
            <a:ext cx="481538" cy="481538"/>
            <a:chOff x="0" y="0"/>
            <a:chExt cx="642051" cy="642051"/>
          </a:xfrm>
        </p:grpSpPr>
        <p:grpSp>
          <p:nvGrpSpPr>
            <p:cNvPr name="Group 11" id="11"/>
            <p:cNvGrpSpPr/>
            <p:nvPr/>
          </p:nvGrpSpPr>
          <p:grpSpPr>
            <a:xfrm rot="0">
              <a:off x="0" y="0"/>
              <a:ext cx="642051" cy="642051"/>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9606A"/>
              </a:solidFill>
            </p:spPr>
          </p:sp>
        </p:grpSp>
        <p:sp>
          <p:nvSpPr>
            <p:cNvPr name="Freeform 13" id="13"/>
            <p:cNvSpPr/>
            <p:nvPr/>
          </p:nvSpPr>
          <p:spPr>
            <a:xfrm flipH="false" flipV="false" rot="0">
              <a:off x="205355" y="192503"/>
              <a:ext cx="231341" cy="257046"/>
            </a:xfrm>
            <a:custGeom>
              <a:avLst/>
              <a:gdLst/>
              <a:ahLst/>
              <a:cxnLst/>
              <a:rect r="r" b="b" t="t" l="l"/>
              <a:pathLst>
                <a:path h="257046" w="231341">
                  <a:moveTo>
                    <a:pt x="0" y="0"/>
                  </a:moveTo>
                  <a:lnTo>
                    <a:pt x="231341" y="0"/>
                  </a:lnTo>
                  <a:lnTo>
                    <a:pt x="231341" y="257045"/>
                  </a:lnTo>
                  <a:lnTo>
                    <a:pt x="0" y="25704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sp>
        <p:nvSpPr>
          <p:cNvPr name="Freeform 14" id="14"/>
          <p:cNvSpPr/>
          <p:nvPr/>
        </p:nvSpPr>
        <p:spPr>
          <a:xfrm flipH="false" flipV="false" rot="0">
            <a:off x="1028700" y="1028700"/>
            <a:ext cx="255713" cy="63928"/>
          </a:xfrm>
          <a:custGeom>
            <a:avLst/>
            <a:gdLst/>
            <a:ahLst/>
            <a:cxnLst/>
            <a:rect r="r" b="b" t="t" l="l"/>
            <a:pathLst>
              <a:path h="63928" w="255713">
                <a:moveTo>
                  <a:pt x="0" y="0"/>
                </a:moveTo>
                <a:lnTo>
                  <a:pt x="255713" y="0"/>
                </a:lnTo>
                <a:lnTo>
                  <a:pt x="255713" y="63928"/>
                </a:lnTo>
                <a:lnTo>
                  <a:pt x="0" y="63928"/>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5" id="15"/>
          <p:cNvSpPr/>
          <p:nvPr/>
        </p:nvSpPr>
        <p:spPr>
          <a:xfrm flipH="false" flipV="false" rot="0">
            <a:off x="8320549" y="1526944"/>
            <a:ext cx="8938751" cy="6303838"/>
          </a:xfrm>
          <a:custGeom>
            <a:avLst/>
            <a:gdLst/>
            <a:ahLst/>
            <a:cxnLst/>
            <a:rect r="r" b="b" t="t" l="l"/>
            <a:pathLst>
              <a:path h="6303838" w="8938751">
                <a:moveTo>
                  <a:pt x="0" y="0"/>
                </a:moveTo>
                <a:lnTo>
                  <a:pt x="8938751" y="0"/>
                </a:lnTo>
                <a:lnTo>
                  <a:pt x="8938751" y="6303839"/>
                </a:lnTo>
                <a:lnTo>
                  <a:pt x="0" y="6303839"/>
                </a:lnTo>
                <a:lnTo>
                  <a:pt x="0" y="0"/>
                </a:lnTo>
                <a:close/>
              </a:path>
            </a:pathLst>
          </a:custGeom>
          <a:blipFill>
            <a:blip r:embed="rId10"/>
            <a:stretch>
              <a:fillRect l="-21534" t="0" r="-1918" b="0"/>
            </a:stretch>
          </a:blipFill>
        </p:spPr>
      </p:sp>
      <p:grpSp>
        <p:nvGrpSpPr>
          <p:cNvPr name="Group 16" id="16"/>
          <p:cNvGrpSpPr/>
          <p:nvPr/>
        </p:nvGrpSpPr>
        <p:grpSpPr>
          <a:xfrm rot="0">
            <a:off x="1028700" y="2722427"/>
            <a:ext cx="6875944" cy="4424536"/>
            <a:chOff x="0" y="0"/>
            <a:chExt cx="9167925" cy="5899381"/>
          </a:xfrm>
        </p:grpSpPr>
        <p:sp>
          <p:nvSpPr>
            <p:cNvPr name="TextBox 17" id="17"/>
            <p:cNvSpPr txBox="true"/>
            <p:nvPr/>
          </p:nvSpPr>
          <p:spPr>
            <a:xfrm rot="0">
              <a:off x="0" y="85725"/>
              <a:ext cx="9167925" cy="4782610"/>
            </a:xfrm>
            <a:prstGeom prst="rect">
              <a:avLst/>
            </a:prstGeom>
          </p:spPr>
          <p:txBody>
            <a:bodyPr anchor="t" rtlCol="false" tIns="0" lIns="0" bIns="0" rIns="0">
              <a:spAutoFit/>
            </a:bodyPr>
            <a:lstStyle/>
            <a:p>
              <a:pPr algn="l" marL="0" indent="0" lvl="0">
                <a:lnSpc>
                  <a:spcPts val="9350"/>
                </a:lnSpc>
              </a:pPr>
              <a:r>
                <a:rPr lang="en-US" b="true" sz="8500">
                  <a:solidFill>
                    <a:srgbClr val="111111"/>
                  </a:solidFill>
                  <a:latin typeface="Open Sauce Heavy"/>
                  <a:ea typeface="Open Sauce Heavy"/>
                  <a:cs typeface="Open Sauce Heavy"/>
                  <a:sym typeface="Open Sauce Heavy"/>
                </a:rPr>
                <a:t>Machine Learning</a:t>
              </a:r>
              <a:r>
                <a:rPr lang="en-US" b="true" sz="8500">
                  <a:solidFill>
                    <a:srgbClr val="111111"/>
                  </a:solidFill>
                  <a:latin typeface="Open Sauce Semi-Bold"/>
                  <a:ea typeface="Open Sauce Semi-Bold"/>
                  <a:cs typeface="Open Sauce Semi-Bold"/>
                  <a:sym typeface="Open Sauce Semi-Bold"/>
                </a:rPr>
                <a:t> </a:t>
              </a:r>
              <a:r>
                <a:rPr lang="en-US" b="true" sz="8500" i="true">
                  <a:solidFill>
                    <a:srgbClr val="111111"/>
                  </a:solidFill>
                  <a:latin typeface="Open Sauce Semi-Bold Italics"/>
                  <a:ea typeface="Open Sauce Semi-Bold Italics"/>
                  <a:cs typeface="Open Sauce Semi-Bold Italics"/>
                  <a:sym typeface="Open Sauce Semi-Bold Italics"/>
                </a:rPr>
                <a:t>Project</a:t>
              </a:r>
            </a:p>
          </p:txBody>
        </p:sp>
        <p:sp>
          <p:nvSpPr>
            <p:cNvPr name="TextBox 18" id="18"/>
            <p:cNvSpPr txBox="true"/>
            <p:nvPr/>
          </p:nvSpPr>
          <p:spPr>
            <a:xfrm rot="0">
              <a:off x="0" y="5223106"/>
              <a:ext cx="9167925" cy="676275"/>
            </a:xfrm>
            <a:prstGeom prst="rect">
              <a:avLst/>
            </a:prstGeom>
          </p:spPr>
          <p:txBody>
            <a:bodyPr anchor="t" rtlCol="false" tIns="0" lIns="0" bIns="0" rIns="0">
              <a:spAutoFit/>
            </a:bodyPr>
            <a:lstStyle/>
            <a:p>
              <a:pPr algn="l" marL="0" indent="0" lvl="0">
                <a:lnSpc>
                  <a:spcPts val="4200"/>
                </a:lnSpc>
                <a:spcBef>
                  <a:spcPct val="0"/>
                </a:spcBef>
              </a:pPr>
              <a:r>
                <a:rPr lang="en-US" sz="3000">
                  <a:solidFill>
                    <a:srgbClr val="111111"/>
                  </a:solidFill>
                  <a:latin typeface="Open Sauce"/>
                  <a:ea typeface="Open Sauce"/>
                  <a:cs typeface="Open Sauce"/>
                  <a:sym typeface="Open Sauce"/>
                </a:rPr>
                <a:t>Forecasting Debt Collection Trends</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1F2F2"/>
        </a:solidFill>
      </p:bgPr>
    </p:bg>
    <p:spTree>
      <p:nvGrpSpPr>
        <p:cNvPr id="1" name=""/>
        <p:cNvGrpSpPr/>
        <p:nvPr/>
      </p:nvGrpSpPr>
      <p:grpSpPr>
        <a:xfrm>
          <a:off x="0" y="0"/>
          <a:ext cx="0" cy="0"/>
          <a:chOff x="0" y="0"/>
          <a:chExt cx="0" cy="0"/>
        </a:xfrm>
      </p:grpSpPr>
      <p:sp>
        <p:nvSpPr>
          <p:cNvPr name="Freeform 2" id="2"/>
          <p:cNvSpPr/>
          <p:nvPr/>
        </p:nvSpPr>
        <p:spPr>
          <a:xfrm flipH="false" flipV="false" rot="0">
            <a:off x="594626" y="445969"/>
            <a:ext cx="17119255" cy="6635985"/>
          </a:xfrm>
          <a:custGeom>
            <a:avLst/>
            <a:gdLst/>
            <a:ahLst/>
            <a:cxnLst/>
            <a:rect r="r" b="b" t="t" l="l"/>
            <a:pathLst>
              <a:path h="6635985" w="17119255">
                <a:moveTo>
                  <a:pt x="0" y="0"/>
                </a:moveTo>
                <a:lnTo>
                  <a:pt x="17119255" y="0"/>
                </a:lnTo>
                <a:lnTo>
                  <a:pt x="17119255" y="6635986"/>
                </a:lnTo>
                <a:lnTo>
                  <a:pt x="0" y="6635986"/>
                </a:lnTo>
                <a:lnTo>
                  <a:pt x="0" y="0"/>
                </a:lnTo>
                <a:close/>
              </a:path>
            </a:pathLst>
          </a:custGeom>
          <a:blipFill>
            <a:blip r:embed="rId2"/>
            <a:stretch>
              <a:fillRect l="-3473" t="-34037" r="0" b="-18497"/>
            </a:stretch>
          </a:blipFill>
        </p:spPr>
      </p:sp>
      <p:sp>
        <p:nvSpPr>
          <p:cNvPr name="TextBox 3" id="3"/>
          <p:cNvSpPr txBox="true"/>
          <p:nvPr/>
        </p:nvSpPr>
        <p:spPr>
          <a:xfrm rot="0">
            <a:off x="0" y="8131569"/>
            <a:ext cx="18288000" cy="1625599"/>
          </a:xfrm>
          <a:prstGeom prst="rect">
            <a:avLst/>
          </a:prstGeom>
        </p:spPr>
        <p:txBody>
          <a:bodyPr anchor="t" rtlCol="false" tIns="0" lIns="0" bIns="0" rIns="0">
            <a:spAutoFit/>
          </a:bodyPr>
          <a:lstStyle/>
          <a:p>
            <a:pPr algn="ctr">
              <a:lnSpc>
                <a:spcPts val="13300"/>
              </a:lnSpc>
              <a:spcBef>
                <a:spcPct val="0"/>
              </a:spcBef>
            </a:pPr>
            <a:r>
              <a:rPr lang="en-US" b="true" sz="9500" i="true">
                <a:solidFill>
                  <a:srgbClr val="000000"/>
                </a:solidFill>
                <a:latin typeface="Open Sauce Bold Italics"/>
                <a:ea typeface="Open Sauce Bold Italics"/>
                <a:cs typeface="Open Sauce Bold Italics"/>
                <a:sym typeface="Open Sauce Bold Italics"/>
              </a:rPr>
              <a:t>Model Building</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16948" y="229485"/>
            <a:ext cx="7376604" cy="9826324"/>
            <a:chOff x="0" y="0"/>
            <a:chExt cx="1208297" cy="1609564"/>
          </a:xfrm>
        </p:grpSpPr>
        <p:sp>
          <p:nvSpPr>
            <p:cNvPr name="Freeform 3" id="3"/>
            <p:cNvSpPr/>
            <p:nvPr/>
          </p:nvSpPr>
          <p:spPr>
            <a:xfrm flipH="false" flipV="false" rot="0">
              <a:off x="0" y="0"/>
              <a:ext cx="1208297" cy="1609564"/>
            </a:xfrm>
            <a:custGeom>
              <a:avLst/>
              <a:gdLst/>
              <a:ahLst/>
              <a:cxnLst/>
              <a:rect r="r" b="b" t="t" l="l"/>
              <a:pathLst>
                <a:path h="1609564" w="1208297">
                  <a:moveTo>
                    <a:pt x="1083837" y="1609564"/>
                  </a:moveTo>
                  <a:lnTo>
                    <a:pt x="124460" y="1609564"/>
                  </a:lnTo>
                  <a:cubicBezTo>
                    <a:pt x="55880" y="1609564"/>
                    <a:pt x="0" y="1553684"/>
                    <a:pt x="0" y="1485104"/>
                  </a:cubicBezTo>
                  <a:lnTo>
                    <a:pt x="0" y="124460"/>
                  </a:lnTo>
                  <a:cubicBezTo>
                    <a:pt x="0" y="55880"/>
                    <a:pt x="55880" y="0"/>
                    <a:pt x="124460" y="0"/>
                  </a:cubicBezTo>
                  <a:lnTo>
                    <a:pt x="1083837" y="0"/>
                  </a:lnTo>
                  <a:cubicBezTo>
                    <a:pt x="1152417" y="0"/>
                    <a:pt x="1208297" y="55880"/>
                    <a:pt x="1208297" y="124460"/>
                  </a:cubicBezTo>
                  <a:lnTo>
                    <a:pt x="1208297" y="1485104"/>
                  </a:lnTo>
                  <a:cubicBezTo>
                    <a:pt x="1208297" y="1553684"/>
                    <a:pt x="1152417" y="1609564"/>
                    <a:pt x="1083837" y="1609564"/>
                  </a:cubicBezTo>
                  <a:close/>
                </a:path>
              </a:pathLst>
            </a:custGeom>
            <a:solidFill>
              <a:srgbClr val="DBDCDC"/>
            </a:solidFill>
          </p:spPr>
        </p:sp>
      </p:grpSp>
      <p:grpSp>
        <p:nvGrpSpPr>
          <p:cNvPr name="Group 4" id="4"/>
          <p:cNvGrpSpPr/>
          <p:nvPr/>
        </p:nvGrpSpPr>
        <p:grpSpPr>
          <a:xfrm rot="0">
            <a:off x="6419378" y="9343707"/>
            <a:ext cx="470732" cy="239358"/>
            <a:chOff x="0" y="0"/>
            <a:chExt cx="627643" cy="319144"/>
          </a:xfrm>
        </p:grpSpPr>
        <p:grpSp>
          <p:nvGrpSpPr>
            <p:cNvPr name="Group 5" id="5"/>
            <p:cNvGrpSpPr/>
            <p:nvPr/>
          </p:nvGrpSpPr>
          <p:grpSpPr>
            <a:xfrm rot="0">
              <a:off x="0" y="0"/>
              <a:ext cx="627643" cy="319144"/>
              <a:chOff x="0" y="0"/>
              <a:chExt cx="3763941" cy="1913890"/>
            </a:xfrm>
          </p:grpSpPr>
          <p:sp>
            <p:nvSpPr>
              <p:cNvPr name="Freeform 6" id="6"/>
              <p:cNvSpPr/>
              <p:nvPr/>
            </p:nvSpPr>
            <p:spPr>
              <a:xfrm flipH="false" flipV="false" rot="0">
                <a:off x="0" y="0"/>
                <a:ext cx="3763941" cy="1913890"/>
              </a:xfrm>
              <a:custGeom>
                <a:avLst/>
                <a:gdLst/>
                <a:ahLst/>
                <a:cxnLst/>
                <a:rect r="r" b="b" t="t" l="l"/>
                <a:pathLst>
                  <a:path h="1913890" w="3763941">
                    <a:moveTo>
                      <a:pt x="3763941" y="956945"/>
                    </a:moveTo>
                    <a:cubicBezTo>
                      <a:pt x="3763941" y="1485392"/>
                      <a:pt x="3335570" y="1913890"/>
                      <a:pt x="2806996" y="1913890"/>
                    </a:cubicBezTo>
                    <a:lnTo>
                      <a:pt x="956945" y="1913890"/>
                    </a:lnTo>
                    <a:cubicBezTo>
                      <a:pt x="428371" y="1913890"/>
                      <a:pt x="0" y="1485392"/>
                      <a:pt x="0" y="956945"/>
                    </a:cubicBezTo>
                    <a:cubicBezTo>
                      <a:pt x="0" y="428371"/>
                      <a:pt x="428371" y="0"/>
                      <a:pt x="956945" y="0"/>
                    </a:cubicBezTo>
                    <a:lnTo>
                      <a:pt x="2806996" y="0"/>
                    </a:lnTo>
                    <a:cubicBezTo>
                      <a:pt x="3335443" y="0"/>
                      <a:pt x="3763941" y="428371"/>
                      <a:pt x="3763941" y="956945"/>
                    </a:cubicBezTo>
                    <a:close/>
                  </a:path>
                </a:pathLst>
              </a:custGeom>
              <a:solidFill>
                <a:srgbClr val="FFFFFF"/>
              </a:solidFill>
            </p:spPr>
          </p:sp>
        </p:grpSp>
        <p:grpSp>
          <p:nvGrpSpPr>
            <p:cNvPr name="Group 7" id="7"/>
            <p:cNvGrpSpPr/>
            <p:nvPr/>
          </p:nvGrpSpPr>
          <p:grpSpPr>
            <a:xfrm rot="0">
              <a:off x="313822" y="20591"/>
              <a:ext cx="277962" cy="277962"/>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9606A"/>
              </a:solidFill>
            </p:spPr>
          </p:sp>
        </p:grpSp>
      </p:grpSp>
      <p:sp>
        <p:nvSpPr>
          <p:cNvPr name="Freeform 9" id="9"/>
          <p:cNvSpPr/>
          <p:nvPr/>
        </p:nvSpPr>
        <p:spPr>
          <a:xfrm flipH="false" flipV="false" rot="0">
            <a:off x="1028700" y="1028700"/>
            <a:ext cx="255713" cy="63928"/>
          </a:xfrm>
          <a:custGeom>
            <a:avLst/>
            <a:gdLst/>
            <a:ahLst/>
            <a:cxnLst/>
            <a:rect r="r" b="b" t="t" l="l"/>
            <a:pathLst>
              <a:path h="63928" w="255713">
                <a:moveTo>
                  <a:pt x="0" y="0"/>
                </a:moveTo>
                <a:lnTo>
                  <a:pt x="255713" y="0"/>
                </a:lnTo>
                <a:lnTo>
                  <a:pt x="255713" y="63928"/>
                </a:lnTo>
                <a:lnTo>
                  <a:pt x="0" y="639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0" id="10"/>
          <p:cNvGrpSpPr/>
          <p:nvPr/>
        </p:nvGrpSpPr>
        <p:grpSpPr>
          <a:xfrm rot="0">
            <a:off x="8125971" y="314248"/>
            <a:ext cx="3581156" cy="2418908"/>
            <a:chOff x="0" y="0"/>
            <a:chExt cx="4774875" cy="3225210"/>
          </a:xfrm>
        </p:grpSpPr>
        <p:sp>
          <p:nvSpPr>
            <p:cNvPr name="TextBox 11" id="11"/>
            <p:cNvSpPr txBox="true"/>
            <p:nvPr/>
          </p:nvSpPr>
          <p:spPr>
            <a:xfrm rot="0">
              <a:off x="0" y="-28575"/>
              <a:ext cx="4774875" cy="397914"/>
            </a:xfrm>
            <a:prstGeom prst="rect">
              <a:avLst/>
            </a:prstGeom>
          </p:spPr>
          <p:txBody>
            <a:bodyPr anchor="t" rtlCol="false" tIns="0" lIns="0" bIns="0" rIns="0">
              <a:spAutoFit/>
            </a:bodyPr>
            <a:lstStyle/>
            <a:p>
              <a:pPr algn="l" marL="0" indent="0" lvl="0">
                <a:lnSpc>
                  <a:spcPts val="2585"/>
                </a:lnSpc>
                <a:spcBef>
                  <a:spcPct val="0"/>
                </a:spcBef>
              </a:pPr>
              <a:r>
                <a:rPr lang="en-US" b="true" sz="1846">
                  <a:solidFill>
                    <a:srgbClr val="111111"/>
                  </a:solidFill>
                  <a:latin typeface="Open Sauce Bold"/>
                  <a:ea typeface="Open Sauce Bold"/>
                  <a:cs typeface="Open Sauce Bold"/>
                  <a:sym typeface="Open Sauce Bold"/>
                </a:rPr>
                <a:t>ENCODING </a:t>
              </a:r>
            </a:p>
          </p:txBody>
        </p:sp>
        <p:sp>
          <p:nvSpPr>
            <p:cNvPr name="TextBox 12" id="12"/>
            <p:cNvSpPr txBox="true"/>
            <p:nvPr/>
          </p:nvSpPr>
          <p:spPr>
            <a:xfrm rot="0">
              <a:off x="0" y="667879"/>
              <a:ext cx="4774875" cy="2557331"/>
            </a:xfrm>
            <a:prstGeom prst="rect">
              <a:avLst/>
            </a:prstGeom>
          </p:spPr>
          <p:txBody>
            <a:bodyPr anchor="t" rtlCol="false" tIns="0" lIns="0" bIns="0" rIns="0">
              <a:spAutoFit/>
            </a:bodyPr>
            <a:lstStyle/>
            <a:p>
              <a:pPr algn="just" marL="398715" indent="-199358" lvl="1">
                <a:lnSpc>
                  <a:spcPts val="2585"/>
                </a:lnSpc>
                <a:buFont typeface="Arial"/>
                <a:buChar char="•"/>
              </a:pPr>
              <a:r>
                <a:rPr lang="en-US" sz="1846">
                  <a:solidFill>
                    <a:srgbClr val="111111"/>
                  </a:solidFill>
                  <a:latin typeface="Open Sauce"/>
                  <a:ea typeface="Open Sauce"/>
                  <a:cs typeface="Open Sauce"/>
                  <a:sym typeface="Open Sauce"/>
                </a:rPr>
                <a:t>Label Encode to maintain the same feature count and avoid adding more feature that makes the model more complex by increasing its dimension </a:t>
              </a:r>
            </a:p>
          </p:txBody>
        </p:sp>
      </p:grpSp>
      <p:grpSp>
        <p:nvGrpSpPr>
          <p:cNvPr name="Group 13" id="13"/>
          <p:cNvGrpSpPr/>
          <p:nvPr/>
        </p:nvGrpSpPr>
        <p:grpSpPr>
          <a:xfrm rot="0">
            <a:off x="12300392" y="314248"/>
            <a:ext cx="5361788" cy="9149139"/>
            <a:chOff x="0" y="0"/>
            <a:chExt cx="7149051" cy="12198851"/>
          </a:xfrm>
        </p:grpSpPr>
        <p:sp>
          <p:nvSpPr>
            <p:cNvPr name="TextBox 14" id="14"/>
            <p:cNvSpPr txBox="true"/>
            <p:nvPr/>
          </p:nvSpPr>
          <p:spPr>
            <a:xfrm rot="0">
              <a:off x="0" y="-28575"/>
              <a:ext cx="7149051" cy="394230"/>
            </a:xfrm>
            <a:prstGeom prst="rect">
              <a:avLst/>
            </a:prstGeom>
          </p:spPr>
          <p:txBody>
            <a:bodyPr anchor="t" rtlCol="false" tIns="0" lIns="0" bIns="0" rIns="0">
              <a:spAutoFit/>
            </a:bodyPr>
            <a:lstStyle/>
            <a:p>
              <a:pPr algn="l" marL="0" indent="0" lvl="0">
                <a:lnSpc>
                  <a:spcPts val="2595"/>
                </a:lnSpc>
                <a:spcBef>
                  <a:spcPct val="0"/>
                </a:spcBef>
              </a:pPr>
              <a:r>
                <a:rPr lang="en-US" b="true" sz="1853">
                  <a:solidFill>
                    <a:srgbClr val="111111"/>
                  </a:solidFill>
                  <a:latin typeface="Open Sauce Bold"/>
                  <a:ea typeface="Open Sauce Bold"/>
                  <a:cs typeface="Open Sauce Bold"/>
                  <a:sym typeface="Open Sauce Bold"/>
                </a:rPr>
                <a:t>APPROACH</a:t>
              </a:r>
            </a:p>
          </p:txBody>
        </p:sp>
        <p:sp>
          <p:nvSpPr>
            <p:cNvPr name="TextBox 15" id="15"/>
            <p:cNvSpPr txBox="true"/>
            <p:nvPr/>
          </p:nvSpPr>
          <p:spPr>
            <a:xfrm rot="0">
              <a:off x="0" y="665409"/>
              <a:ext cx="7149051" cy="11533442"/>
            </a:xfrm>
            <a:prstGeom prst="rect">
              <a:avLst/>
            </a:prstGeom>
          </p:spPr>
          <p:txBody>
            <a:bodyPr anchor="t" rtlCol="false" tIns="0" lIns="0" bIns="0" rIns="0">
              <a:spAutoFit/>
            </a:bodyPr>
            <a:lstStyle/>
            <a:p>
              <a:pPr algn="l" marL="400196" indent="-200098" lvl="1">
                <a:lnSpc>
                  <a:spcPts val="2595"/>
                </a:lnSpc>
                <a:buFont typeface="Arial"/>
                <a:buChar char="•"/>
              </a:pPr>
              <a:r>
                <a:rPr lang="en-US" sz="1853">
                  <a:solidFill>
                    <a:srgbClr val="111111"/>
                  </a:solidFill>
                  <a:latin typeface="Open Sauce"/>
                  <a:ea typeface="Open Sauce"/>
                  <a:cs typeface="Open Sauce"/>
                  <a:sym typeface="Open Sauce"/>
                </a:rPr>
                <a:t>Firstly train the models individually on the given dataset (imbalanced) and evaluate their performance.</a:t>
              </a:r>
            </a:p>
            <a:p>
              <a:pPr algn="l" marL="400196" indent="-200098" lvl="1">
                <a:lnSpc>
                  <a:spcPts val="2595"/>
                </a:lnSpc>
                <a:buFont typeface="Arial"/>
                <a:buChar char="•"/>
              </a:pPr>
              <a:r>
                <a:rPr lang="en-US" sz="1853">
                  <a:solidFill>
                    <a:srgbClr val="111111"/>
                  </a:solidFill>
                  <a:latin typeface="Open Sauce"/>
                  <a:ea typeface="Open Sauce"/>
                  <a:cs typeface="Open Sauce"/>
                  <a:sym typeface="Open Sauce"/>
                </a:rPr>
                <a:t>For Evaluation </a:t>
              </a:r>
              <a:r>
                <a:rPr lang="en-US" b="true" sz="1853">
                  <a:solidFill>
                    <a:srgbClr val="111111"/>
                  </a:solidFill>
                  <a:latin typeface="Open Sauce Bold"/>
                  <a:ea typeface="Open Sauce Bold"/>
                  <a:cs typeface="Open Sauce Bold"/>
                  <a:sym typeface="Open Sauce Bold"/>
                </a:rPr>
                <a:t>ACCURACY</a:t>
              </a:r>
              <a:r>
                <a:rPr lang="en-US" sz="1853">
                  <a:solidFill>
                    <a:srgbClr val="111111"/>
                  </a:solidFill>
                  <a:latin typeface="Open Sauce"/>
                  <a:ea typeface="Open Sauce"/>
                  <a:cs typeface="Open Sauce"/>
                  <a:sym typeface="Open Sauce"/>
                </a:rPr>
                <a:t> and </a:t>
              </a:r>
              <a:r>
                <a:rPr lang="en-US" b="true" sz="1853">
                  <a:solidFill>
                    <a:srgbClr val="111111"/>
                  </a:solidFill>
                  <a:latin typeface="Open Sauce Bold"/>
                  <a:ea typeface="Open Sauce Bold"/>
                  <a:cs typeface="Open Sauce Bold"/>
                  <a:sym typeface="Open Sauce Bold"/>
                </a:rPr>
                <a:t>ROC_AUC_SCORE</a:t>
              </a:r>
              <a:r>
                <a:rPr lang="en-US" sz="1853">
                  <a:solidFill>
                    <a:srgbClr val="111111"/>
                  </a:solidFill>
                  <a:latin typeface="Open Sauce"/>
                  <a:ea typeface="Open Sauce"/>
                  <a:cs typeface="Open Sauce"/>
                  <a:sym typeface="Open Sauce"/>
                </a:rPr>
                <a:t> metrics are used because on an imbalanced data, accuracy alone is not reliable measure as it may get biased towards the majority class, where as ROC_AUC score is generally a better evaluation metric than accuracy because it evaluates the model's ability to distinguish between the classes without being biased by class imbalances.</a:t>
              </a:r>
            </a:p>
            <a:p>
              <a:pPr algn="l" marL="400196" indent="-200098" lvl="1">
                <a:lnSpc>
                  <a:spcPts val="2595"/>
                </a:lnSpc>
                <a:buFont typeface="Arial"/>
                <a:buChar char="•"/>
              </a:pPr>
              <a:r>
                <a:rPr lang="en-US" sz="1853">
                  <a:solidFill>
                    <a:srgbClr val="111111"/>
                  </a:solidFill>
                  <a:latin typeface="Open Sauce"/>
                  <a:ea typeface="Open Sauce"/>
                  <a:cs typeface="Open Sauce"/>
                  <a:sym typeface="Open Sauce"/>
                </a:rPr>
                <a:t>Once the evaluation is done then use different techniques to improve the model performance.</a:t>
              </a:r>
            </a:p>
            <a:p>
              <a:pPr algn="l" marL="400196" indent="-200098" lvl="1">
                <a:lnSpc>
                  <a:spcPts val="2595"/>
                </a:lnSpc>
                <a:buFont typeface="Arial"/>
                <a:buChar char="•"/>
              </a:pPr>
              <a:r>
                <a:rPr lang="en-US" sz="1853">
                  <a:solidFill>
                    <a:srgbClr val="111111"/>
                  </a:solidFill>
                  <a:latin typeface="Open Sauce"/>
                  <a:ea typeface="Open Sauce"/>
                  <a:cs typeface="Open Sauce"/>
                  <a:sym typeface="Open Sauce"/>
                </a:rPr>
                <a:t>Techniques which are used to improve performance are:</a:t>
              </a:r>
            </a:p>
            <a:p>
              <a:pPr algn="l">
                <a:lnSpc>
                  <a:spcPts val="2595"/>
                </a:lnSpc>
              </a:pPr>
              <a:r>
                <a:rPr lang="en-US" sz="1853">
                  <a:solidFill>
                    <a:srgbClr val="111111"/>
                  </a:solidFill>
                  <a:latin typeface="Open Sauce"/>
                  <a:ea typeface="Open Sauce"/>
                  <a:cs typeface="Open Sauce"/>
                  <a:sym typeface="Open Sauce"/>
                </a:rPr>
                <a:t>      - Ensemble technique(Stacking)</a:t>
              </a:r>
            </a:p>
            <a:p>
              <a:pPr algn="l">
                <a:lnSpc>
                  <a:spcPts val="2595"/>
                </a:lnSpc>
              </a:pPr>
              <a:r>
                <a:rPr lang="en-US" sz="1853">
                  <a:solidFill>
                    <a:srgbClr val="111111"/>
                  </a:solidFill>
                  <a:latin typeface="Open Sauce"/>
                  <a:ea typeface="Open Sauce"/>
                  <a:cs typeface="Open Sauce"/>
                  <a:sym typeface="Open Sauce"/>
                </a:rPr>
                <a:t>      - Hyper Parameter Tuning using</a:t>
              </a:r>
            </a:p>
            <a:p>
              <a:pPr algn="l">
                <a:lnSpc>
                  <a:spcPts val="2595"/>
                </a:lnSpc>
              </a:pPr>
              <a:r>
                <a:rPr lang="en-US" sz="1853">
                  <a:solidFill>
                    <a:srgbClr val="111111"/>
                  </a:solidFill>
                  <a:latin typeface="Open Sauce"/>
                  <a:ea typeface="Open Sauce"/>
                  <a:cs typeface="Open Sauce"/>
                  <a:sym typeface="Open Sauce"/>
                </a:rPr>
                <a:t>        GridSearchCV.</a:t>
              </a:r>
            </a:p>
            <a:p>
              <a:pPr algn="l">
                <a:lnSpc>
                  <a:spcPts val="2595"/>
                </a:lnSpc>
              </a:pPr>
              <a:r>
                <a:rPr lang="en-US" sz="1853">
                  <a:solidFill>
                    <a:srgbClr val="111111"/>
                  </a:solidFill>
                  <a:latin typeface="Open Sauce"/>
                  <a:ea typeface="Open Sauce"/>
                  <a:cs typeface="Open Sauce"/>
                  <a:sym typeface="Open Sauce"/>
                </a:rPr>
                <a:t>      - SMOTE to handle imbalance date        </a:t>
              </a:r>
            </a:p>
            <a:p>
              <a:pPr algn="l">
                <a:lnSpc>
                  <a:spcPts val="2595"/>
                </a:lnSpc>
              </a:pPr>
              <a:r>
                <a:rPr lang="en-US" sz="1853">
                  <a:solidFill>
                    <a:srgbClr val="111111"/>
                  </a:solidFill>
                  <a:latin typeface="Open Sauce"/>
                  <a:ea typeface="Open Sauce"/>
                  <a:cs typeface="Open Sauce"/>
                  <a:sym typeface="Open Sauce"/>
                </a:rPr>
                <a:t>        and applying it to each model and</a:t>
              </a:r>
            </a:p>
            <a:p>
              <a:pPr algn="l">
                <a:lnSpc>
                  <a:spcPts val="2595"/>
                </a:lnSpc>
              </a:pPr>
              <a:r>
                <a:rPr lang="en-US" sz="1853">
                  <a:solidFill>
                    <a:srgbClr val="111111"/>
                  </a:solidFill>
                  <a:latin typeface="Open Sauce"/>
                  <a:ea typeface="Open Sauce"/>
                  <a:cs typeface="Open Sauce"/>
                  <a:sym typeface="Open Sauce"/>
                </a:rPr>
                <a:t>        evaluate their performance before </a:t>
              </a:r>
            </a:p>
            <a:p>
              <a:pPr algn="l">
                <a:lnSpc>
                  <a:spcPts val="2595"/>
                </a:lnSpc>
              </a:pPr>
              <a:r>
                <a:rPr lang="en-US" sz="1853">
                  <a:solidFill>
                    <a:srgbClr val="111111"/>
                  </a:solidFill>
                  <a:latin typeface="Open Sauce"/>
                  <a:ea typeface="Open Sauce"/>
                  <a:cs typeface="Open Sauce"/>
                  <a:sym typeface="Open Sauce"/>
                </a:rPr>
                <a:t>        SMOTE and after SMOTE.</a:t>
              </a:r>
            </a:p>
            <a:p>
              <a:pPr algn="l" marL="400196" indent="-200098" lvl="1">
                <a:lnSpc>
                  <a:spcPts val="2595"/>
                </a:lnSpc>
                <a:buFont typeface="Arial"/>
                <a:buChar char="•"/>
              </a:pPr>
              <a:r>
                <a:rPr lang="en-US" sz="1853">
                  <a:solidFill>
                    <a:srgbClr val="111111"/>
                  </a:solidFill>
                  <a:latin typeface="Open Sauce"/>
                  <a:ea typeface="Open Sauce"/>
                  <a:cs typeface="Open Sauce"/>
                  <a:sym typeface="Open Sauce"/>
                </a:rPr>
                <a:t>Give the final conclusion after applying all the technique</a:t>
              </a:r>
              <a:r>
                <a:rPr lang="en-US" sz="1853">
                  <a:solidFill>
                    <a:srgbClr val="111111"/>
                  </a:solidFill>
                  <a:latin typeface="Open Sauce"/>
                  <a:ea typeface="Open Sauce"/>
                  <a:cs typeface="Open Sauce"/>
                  <a:sym typeface="Open Sauce"/>
                </a:rPr>
                <a:t> and observing the results.              </a:t>
              </a:r>
            </a:p>
          </p:txBody>
        </p:sp>
      </p:grpSp>
      <p:sp>
        <p:nvSpPr>
          <p:cNvPr name="TextBox 16" id="16"/>
          <p:cNvSpPr txBox="true"/>
          <p:nvPr/>
        </p:nvSpPr>
        <p:spPr>
          <a:xfrm rot="0">
            <a:off x="1028700" y="3984238"/>
            <a:ext cx="5753100" cy="1285875"/>
          </a:xfrm>
          <a:prstGeom prst="rect">
            <a:avLst/>
          </a:prstGeom>
        </p:spPr>
        <p:txBody>
          <a:bodyPr anchor="t" rtlCol="false" tIns="0" lIns="0" bIns="0" rIns="0">
            <a:spAutoFit/>
          </a:bodyPr>
          <a:lstStyle/>
          <a:p>
            <a:pPr algn="l" marL="0" indent="0" lvl="0">
              <a:lnSpc>
                <a:spcPts val="5169"/>
              </a:lnSpc>
              <a:spcBef>
                <a:spcPct val="0"/>
              </a:spcBef>
            </a:pPr>
            <a:r>
              <a:rPr lang="en-US" b="true" sz="4307">
                <a:solidFill>
                  <a:srgbClr val="111111"/>
                </a:solidFill>
                <a:latin typeface="Open Sauce Semi-Bold"/>
                <a:ea typeface="Open Sauce Semi-Bold"/>
                <a:cs typeface="Open Sauce Semi-Bold"/>
                <a:sym typeface="Open Sauce Semi-Bold"/>
              </a:rPr>
              <a:t>Model Building Approach</a:t>
            </a:r>
          </a:p>
        </p:txBody>
      </p:sp>
      <p:grpSp>
        <p:nvGrpSpPr>
          <p:cNvPr name="Group 17" id="17"/>
          <p:cNvGrpSpPr/>
          <p:nvPr/>
        </p:nvGrpSpPr>
        <p:grpSpPr>
          <a:xfrm rot="0">
            <a:off x="8125971" y="6937403"/>
            <a:ext cx="3841744" cy="2525984"/>
            <a:chOff x="0" y="0"/>
            <a:chExt cx="5122326" cy="3367978"/>
          </a:xfrm>
        </p:grpSpPr>
        <p:sp>
          <p:nvSpPr>
            <p:cNvPr name="TextBox 18" id="18"/>
            <p:cNvSpPr txBox="true"/>
            <p:nvPr/>
          </p:nvSpPr>
          <p:spPr>
            <a:xfrm rot="0">
              <a:off x="0" y="-38100"/>
              <a:ext cx="5122326" cy="424210"/>
            </a:xfrm>
            <a:prstGeom prst="rect">
              <a:avLst/>
            </a:prstGeom>
          </p:spPr>
          <p:txBody>
            <a:bodyPr anchor="t" rtlCol="false" tIns="0" lIns="0" bIns="0" rIns="0">
              <a:spAutoFit/>
            </a:bodyPr>
            <a:lstStyle/>
            <a:p>
              <a:pPr algn="l" marL="0" indent="0" lvl="0">
                <a:lnSpc>
                  <a:spcPts val="2740"/>
                </a:lnSpc>
                <a:spcBef>
                  <a:spcPct val="0"/>
                </a:spcBef>
              </a:pPr>
              <a:r>
                <a:rPr lang="en-US" b="true" sz="1957">
                  <a:solidFill>
                    <a:srgbClr val="111111"/>
                  </a:solidFill>
                  <a:latin typeface="Open Sauce Bold"/>
                  <a:ea typeface="Open Sauce Bold"/>
                  <a:cs typeface="Open Sauce Bold"/>
                  <a:sym typeface="Open Sauce Bold"/>
                </a:rPr>
                <a:t>MODEL USED</a:t>
              </a:r>
            </a:p>
          </p:txBody>
        </p:sp>
        <p:sp>
          <p:nvSpPr>
            <p:cNvPr name="TextBox 19" id="19"/>
            <p:cNvSpPr txBox="true"/>
            <p:nvPr/>
          </p:nvSpPr>
          <p:spPr>
            <a:xfrm rot="0">
              <a:off x="0" y="694706"/>
              <a:ext cx="5122326" cy="2673272"/>
            </a:xfrm>
            <a:prstGeom prst="rect">
              <a:avLst/>
            </a:prstGeom>
          </p:spPr>
          <p:txBody>
            <a:bodyPr anchor="t" rtlCol="false" tIns="0" lIns="0" bIns="0" rIns="0">
              <a:spAutoFit/>
            </a:bodyPr>
            <a:lstStyle/>
            <a:p>
              <a:pPr algn="l" marL="422583" indent="-211291" lvl="1">
                <a:lnSpc>
                  <a:spcPts val="2740"/>
                </a:lnSpc>
                <a:buFont typeface="Arial"/>
                <a:buChar char="•"/>
              </a:pPr>
              <a:r>
                <a:rPr lang="en-US" sz="1957">
                  <a:solidFill>
                    <a:srgbClr val="111111"/>
                  </a:solidFill>
                  <a:latin typeface="Open Sauce"/>
                  <a:ea typeface="Open Sauce"/>
                  <a:cs typeface="Open Sauce"/>
                  <a:sym typeface="Open Sauce"/>
                </a:rPr>
                <a:t>Logistic Regression</a:t>
              </a:r>
            </a:p>
            <a:p>
              <a:pPr algn="l" marL="422583" indent="-211291" lvl="1">
                <a:lnSpc>
                  <a:spcPts val="2740"/>
                </a:lnSpc>
                <a:buFont typeface="Arial"/>
                <a:buChar char="•"/>
              </a:pPr>
              <a:r>
                <a:rPr lang="en-US" sz="1957">
                  <a:solidFill>
                    <a:srgbClr val="111111"/>
                  </a:solidFill>
                  <a:latin typeface="Open Sauce"/>
                  <a:ea typeface="Open Sauce"/>
                  <a:cs typeface="Open Sauce"/>
                  <a:sym typeface="Open Sauce"/>
                </a:rPr>
                <a:t>SVM</a:t>
              </a:r>
            </a:p>
            <a:p>
              <a:pPr algn="l" marL="422583" indent="-211291" lvl="1">
                <a:lnSpc>
                  <a:spcPts val="2740"/>
                </a:lnSpc>
                <a:buFont typeface="Arial"/>
                <a:buChar char="•"/>
              </a:pPr>
              <a:r>
                <a:rPr lang="en-US" sz="1957">
                  <a:solidFill>
                    <a:srgbClr val="111111"/>
                  </a:solidFill>
                  <a:latin typeface="Open Sauce"/>
                  <a:ea typeface="Open Sauce"/>
                  <a:cs typeface="Open Sauce"/>
                  <a:sym typeface="Open Sauce"/>
                </a:rPr>
                <a:t>Naive Bayes</a:t>
              </a:r>
            </a:p>
            <a:p>
              <a:pPr algn="l" marL="422583" indent="-211291" lvl="1">
                <a:lnSpc>
                  <a:spcPts val="2740"/>
                </a:lnSpc>
                <a:buFont typeface="Arial"/>
                <a:buChar char="•"/>
              </a:pPr>
              <a:r>
                <a:rPr lang="en-US" sz="1957">
                  <a:solidFill>
                    <a:srgbClr val="111111"/>
                  </a:solidFill>
                  <a:latin typeface="Open Sauce"/>
                  <a:ea typeface="Open Sauce"/>
                  <a:cs typeface="Open Sauce"/>
                  <a:sym typeface="Open Sauce"/>
                </a:rPr>
                <a:t>Random Forest</a:t>
              </a:r>
            </a:p>
            <a:p>
              <a:pPr algn="l" marL="422583" indent="-211291" lvl="1">
                <a:lnSpc>
                  <a:spcPts val="2740"/>
                </a:lnSpc>
                <a:buFont typeface="Arial"/>
                <a:buChar char="•"/>
              </a:pPr>
              <a:r>
                <a:rPr lang="en-US" sz="1957">
                  <a:solidFill>
                    <a:srgbClr val="111111"/>
                  </a:solidFill>
                  <a:latin typeface="Open Sauce"/>
                  <a:ea typeface="Open Sauce"/>
                  <a:cs typeface="Open Sauce"/>
                  <a:sym typeface="Open Sauce"/>
                </a:rPr>
                <a:t>Adaboost</a:t>
              </a:r>
            </a:p>
            <a:p>
              <a:pPr algn="l" marL="422583" indent="-211291" lvl="1">
                <a:lnSpc>
                  <a:spcPts val="2740"/>
                </a:lnSpc>
                <a:buFont typeface="Arial"/>
                <a:buChar char="•"/>
              </a:pPr>
              <a:r>
                <a:rPr lang="en-US" sz="1957">
                  <a:solidFill>
                    <a:srgbClr val="111111"/>
                  </a:solidFill>
                  <a:latin typeface="Open Sauce"/>
                  <a:ea typeface="Open Sauce"/>
                  <a:cs typeface="Open Sauce"/>
                  <a:sym typeface="Open Sauce"/>
                </a:rPr>
                <a:t>Gradient Boosting</a:t>
              </a:r>
            </a:p>
          </p:txBody>
        </p:sp>
      </p:grpSp>
      <p:grpSp>
        <p:nvGrpSpPr>
          <p:cNvPr name="Group 20" id="20"/>
          <p:cNvGrpSpPr/>
          <p:nvPr/>
        </p:nvGrpSpPr>
        <p:grpSpPr>
          <a:xfrm rot="0">
            <a:off x="8125971" y="3257992"/>
            <a:ext cx="3580465" cy="1123041"/>
            <a:chOff x="0" y="0"/>
            <a:chExt cx="4773954" cy="1497388"/>
          </a:xfrm>
        </p:grpSpPr>
        <p:sp>
          <p:nvSpPr>
            <p:cNvPr name="TextBox 21" id="21"/>
            <p:cNvSpPr txBox="true"/>
            <p:nvPr/>
          </p:nvSpPr>
          <p:spPr>
            <a:xfrm rot="0">
              <a:off x="0" y="-28575"/>
              <a:ext cx="4773954" cy="397843"/>
            </a:xfrm>
            <a:prstGeom prst="rect">
              <a:avLst/>
            </a:prstGeom>
          </p:spPr>
          <p:txBody>
            <a:bodyPr anchor="t" rtlCol="false" tIns="0" lIns="0" bIns="0" rIns="0">
              <a:spAutoFit/>
            </a:bodyPr>
            <a:lstStyle/>
            <a:p>
              <a:pPr algn="l" marL="0" indent="0" lvl="0">
                <a:lnSpc>
                  <a:spcPts val="2584"/>
                </a:lnSpc>
                <a:spcBef>
                  <a:spcPct val="0"/>
                </a:spcBef>
              </a:pPr>
              <a:r>
                <a:rPr lang="en-US" b="true" sz="1846">
                  <a:solidFill>
                    <a:srgbClr val="111111"/>
                  </a:solidFill>
                  <a:latin typeface="Open Sauce Bold"/>
                  <a:ea typeface="Open Sauce Bold"/>
                  <a:cs typeface="Open Sauce Bold"/>
                  <a:sym typeface="Open Sauce Bold"/>
                </a:rPr>
                <a:t>FEATURE SCALING</a:t>
              </a:r>
            </a:p>
          </p:txBody>
        </p:sp>
        <p:sp>
          <p:nvSpPr>
            <p:cNvPr name="TextBox 22" id="22"/>
            <p:cNvSpPr txBox="true"/>
            <p:nvPr/>
          </p:nvSpPr>
          <p:spPr>
            <a:xfrm rot="0">
              <a:off x="0" y="667745"/>
              <a:ext cx="4773954" cy="829644"/>
            </a:xfrm>
            <a:prstGeom prst="rect">
              <a:avLst/>
            </a:prstGeom>
          </p:spPr>
          <p:txBody>
            <a:bodyPr anchor="t" rtlCol="false" tIns="0" lIns="0" bIns="0" rIns="0">
              <a:spAutoFit/>
            </a:bodyPr>
            <a:lstStyle/>
            <a:p>
              <a:pPr algn="just" marL="398638" indent="-199319" lvl="1">
                <a:lnSpc>
                  <a:spcPts val="2584"/>
                </a:lnSpc>
                <a:buFont typeface="Arial"/>
                <a:buChar char="•"/>
              </a:pPr>
              <a:r>
                <a:rPr lang="en-US" sz="1846">
                  <a:solidFill>
                    <a:srgbClr val="111111"/>
                  </a:solidFill>
                  <a:latin typeface="Open Sauce"/>
                  <a:ea typeface="Open Sauce"/>
                  <a:cs typeface="Open Sauce"/>
                  <a:sym typeface="Open Sauce"/>
                </a:rPr>
                <a:t>Standard Scaler is used for feature scaling</a:t>
              </a:r>
            </a:p>
          </p:txBody>
        </p:sp>
      </p:grpSp>
      <p:grpSp>
        <p:nvGrpSpPr>
          <p:cNvPr name="Group 23" id="23"/>
          <p:cNvGrpSpPr/>
          <p:nvPr/>
        </p:nvGrpSpPr>
        <p:grpSpPr>
          <a:xfrm rot="0">
            <a:off x="8125971" y="4991100"/>
            <a:ext cx="3841744" cy="1123376"/>
            <a:chOff x="0" y="0"/>
            <a:chExt cx="5122326" cy="1497835"/>
          </a:xfrm>
        </p:grpSpPr>
        <p:sp>
          <p:nvSpPr>
            <p:cNvPr name="TextBox 24" id="24"/>
            <p:cNvSpPr txBox="true"/>
            <p:nvPr/>
          </p:nvSpPr>
          <p:spPr>
            <a:xfrm rot="0">
              <a:off x="0" y="-28575"/>
              <a:ext cx="5122326" cy="397953"/>
            </a:xfrm>
            <a:prstGeom prst="rect">
              <a:avLst/>
            </a:prstGeom>
          </p:spPr>
          <p:txBody>
            <a:bodyPr anchor="t" rtlCol="false" tIns="0" lIns="0" bIns="0" rIns="0">
              <a:spAutoFit/>
            </a:bodyPr>
            <a:lstStyle/>
            <a:p>
              <a:pPr algn="l" marL="0" indent="0" lvl="0">
                <a:lnSpc>
                  <a:spcPts val="2585"/>
                </a:lnSpc>
                <a:spcBef>
                  <a:spcPct val="0"/>
                </a:spcBef>
              </a:pPr>
              <a:r>
                <a:rPr lang="en-US" b="true" sz="1846">
                  <a:solidFill>
                    <a:srgbClr val="111111"/>
                  </a:solidFill>
                  <a:latin typeface="Open Sauce Bold"/>
                  <a:ea typeface="Open Sauce Bold"/>
                  <a:cs typeface="Open Sauce Bold"/>
                  <a:sym typeface="Open Sauce Bold"/>
                </a:rPr>
                <a:t>TRAIN AND TEST SPLIT RATIO</a:t>
              </a:r>
            </a:p>
          </p:txBody>
        </p:sp>
        <p:sp>
          <p:nvSpPr>
            <p:cNvPr name="TextBox 25" id="25"/>
            <p:cNvSpPr txBox="true"/>
            <p:nvPr/>
          </p:nvSpPr>
          <p:spPr>
            <a:xfrm rot="0">
              <a:off x="0" y="667952"/>
              <a:ext cx="5122326" cy="829883"/>
            </a:xfrm>
            <a:prstGeom prst="rect">
              <a:avLst/>
            </a:prstGeom>
          </p:spPr>
          <p:txBody>
            <a:bodyPr anchor="t" rtlCol="false" tIns="0" lIns="0" bIns="0" rIns="0">
              <a:spAutoFit/>
            </a:bodyPr>
            <a:lstStyle/>
            <a:p>
              <a:pPr algn="just" marL="398757" indent="-199379" lvl="1">
                <a:lnSpc>
                  <a:spcPts val="2585"/>
                </a:lnSpc>
                <a:buFont typeface="Arial"/>
                <a:buChar char="•"/>
              </a:pPr>
              <a:r>
                <a:rPr lang="en-US" sz="1846">
                  <a:solidFill>
                    <a:srgbClr val="111111"/>
                  </a:solidFill>
                  <a:latin typeface="Open Sauce"/>
                  <a:ea typeface="Open Sauce"/>
                  <a:cs typeface="Open Sauce"/>
                  <a:sym typeface="Open Sauce"/>
                </a:rPr>
                <a:t>Train- 80%</a:t>
              </a:r>
            </a:p>
            <a:p>
              <a:pPr algn="just" marL="398757" indent="-199379" lvl="1">
                <a:lnSpc>
                  <a:spcPts val="2585"/>
                </a:lnSpc>
                <a:buFont typeface="Arial"/>
                <a:buChar char="•"/>
              </a:pPr>
              <a:r>
                <a:rPr lang="en-US" sz="1846">
                  <a:solidFill>
                    <a:srgbClr val="111111"/>
                  </a:solidFill>
                  <a:latin typeface="Open Sauce"/>
                  <a:ea typeface="Open Sauce"/>
                  <a:cs typeface="Open Sauce"/>
                  <a:sym typeface="Open Sauce"/>
                </a:rPr>
                <a:t>Test- 20%</a:t>
              </a: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160963" y="66728"/>
            <a:ext cx="9201051" cy="2121220"/>
            <a:chOff x="0" y="0"/>
            <a:chExt cx="2864565" cy="660400"/>
          </a:xfrm>
        </p:grpSpPr>
        <p:sp>
          <p:nvSpPr>
            <p:cNvPr name="Freeform 3" id="3"/>
            <p:cNvSpPr/>
            <p:nvPr/>
          </p:nvSpPr>
          <p:spPr>
            <a:xfrm flipH="false" flipV="false" rot="0">
              <a:off x="0" y="0"/>
              <a:ext cx="2864565" cy="660400"/>
            </a:xfrm>
            <a:custGeom>
              <a:avLst/>
              <a:gdLst/>
              <a:ahLst/>
              <a:cxnLst/>
              <a:rect r="r" b="b" t="t" l="l"/>
              <a:pathLst>
                <a:path h="660400" w="2864565">
                  <a:moveTo>
                    <a:pt x="2740105" y="660400"/>
                  </a:moveTo>
                  <a:lnTo>
                    <a:pt x="124460" y="660400"/>
                  </a:lnTo>
                  <a:cubicBezTo>
                    <a:pt x="55880" y="660400"/>
                    <a:pt x="0" y="604520"/>
                    <a:pt x="0" y="535940"/>
                  </a:cubicBezTo>
                  <a:lnTo>
                    <a:pt x="0" y="124460"/>
                  </a:lnTo>
                  <a:cubicBezTo>
                    <a:pt x="0" y="55880"/>
                    <a:pt x="55880" y="0"/>
                    <a:pt x="124460" y="0"/>
                  </a:cubicBezTo>
                  <a:lnTo>
                    <a:pt x="2740105" y="0"/>
                  </a:lnTo>
                  <a:cubicBezTo>
                    <a:pt x="2808685" y="0"/>
                    <a:pt x="2864565" y="55880"/>
                    <a:pt x="2864565" y="124460"/>
                  </a:cubicBezTo>
                  <a:lnTo>
                    <a:pt x="2864565" y="535940"/>
                  </a:lnTo>
                  <a:cubicBezTo>
                    <a:pt x="2864565" y="604520"/>
                    <a:pt x="2808685" y="660400"/>
                    <a:pt x="2740105" y="660400"/>
                  </a:cubicBezTo>
                  <a:close/>
                </a:path>
              </a:pathLst>
            </a:custGeom>
            <a:solidFill>
              <a:srgbClr val="DBDCDC"/>
            </a:solidFill>
          </p:spPr>
        </p:sp>
      </p:grpSp>
      <p:sp>
        <p:nvSpPr>
          <p:cNvPr name="AutoShape 4" id="4"/>
          <p:cNvSpPr/>
          <p:nvPr/>
        </p:nvSpPr>
        <p:spPr>
          <a:xfrm>
            <a:off x="1442946" y="2244027"/>
            <a:ext cx="15255151" cy="0"/>
          </a:xfrm>
          <a:prstGeom prst="line">
            <a:avLst/>
          </a:prstGeom>
          <a:ln cap="flat" w="19050">
            <a:solidFill>
              <a:srgbClr val="59606A"/>
            </a:solidFill>
            <a:prstDash val="solid"/>
            <a:headEnd type="none" len="sm" w="sm"/>
            <a:tailEnd type="none" len="sm" w="sm"/>
          </a:ln>
        </p:spPr>
      </p:sp>
      <p:sp>
        <p:nvSpPr>
          <p:cNvPr name="Freeform 5" id="5"/>
          <p:cNvSpPr/>
          <p:nvPr/>
        </p:nvSpPr>
        <p:spPr>
          <a:xfrm flipH="false" flipV="false" rot="0">
            <a:off x="1028700" y="1028700"/>
            <a:ext cx="255713" cy="63928"/>
          </a:xfrm>
          <a:custGeom>
            <a:avLst/>
            <a:gdLst/>
            <a:ahLst/>
            <a:cxnLst/>
            <a:rect r="r" b="b" t="t" l="l"/>
            <a:pathLst>
              <a:path h="63928" w="255713">
                <a:moveTo>
                  <a:pt x="0" y="0"/>
                </a:moveTo>
                <a:lnTo>
                  <a:pt x="255713" y="0"/>
                </a:lnTo>
                <a:lnTo>
                  <a:pt x="255713" y="63928"/>
                </a:lnTo>
                <a:lnTo>
                  <a:pt x="0" y="639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6" id="6"/>
          <p:cNvSpPr/>
          <p:nvPr/>
        </p:nvSpPr>
        <p:spPr>
          <a:xfrm flipH="true" flipV="true">
            <a:off x="1442946" y="2245286"/>
            <a:ext cx="0" cy="1292984"/>
          </a:xfrm>
          <a:prstGeom prst="line">
            <a:avLst/>
          </a:prstGeom>
          <a:ln cap="flat" w="47625">
            <a:solidFill>
              <a:srgbClr val="DBDCDC"/>
            </a:solidFill>
            <a:prstDash val="solid"/>
            <a:headEnd type="none" len="sm" w="sm"/>
            <a:tailEnd type="none" len="sm" w="sm"/>
          </a:ln>
        </p:spPr>
      </p:sp>
      <p:grpSp>
        <p:nvGrpSpPr>
          <p:cNvPr name="Group 7" id="7"/>
          <p:cNvGrpSpPr/>
          <p:nvPr/>
        </p:nvGrpSpPr>
        <p:grpSpPr>
          <a:xfrm rot="0">
            <a:off x="3143067" y="3562272"/>
            <a:ext cx="2866350" cy="5246370"/>
            <a:chOff x="0" y="0"/>
            <a:chExt cx="3469317" cy="6350000"/>
          </a:xfrm>
        </p:grpSpPr>
        <p:sp>
          <p:nvSpPr>
            <p:cNvPr name="Freeform 8" id="8"/>
            <p:cNvSpPr/>
            <p:nvPr/>
          </p:nvSpPr>
          <p:spPr>
            <a:xfrm flipH="false" flipV="false" rot="0">
              <a:off x="0" y="0"/>
              <a:ext cx="3469317" cy="6350000"/>
            </a:xfrm>
            <a:custGeom>
              <a:avLst/>
              <a:gdLst/>
              <a:ahLst/>
              <a:cxnLst/>
              <a:rect r="r" b="b" t="t" l="l"/>
              <a:pathLst>
                <a:path h="6350000" w="3469317">
                  <a:moveTo>
                    <a:pt x="1734658" y="6350000"/>
                  </a:moveTo>
                  <a:cubicBezTo>
                    <a:pt x="777127" y="6350000"/>
                    <a:pt x="0" y="5638800"/>
                    <a:pt x="0" y="4762500"/>
                  </a:cubicBezTo>
                  <a:lnTo>
                    <a:pt x="0" y="1587500"/>
                  </a:lnTo>
                  <a:cubicBezTo>
                    <a:pt x="0" y="711200"/>
                    <a:pt x="777127" y="0"/>
                    <a:pt x="1734658" y="0"/>
                  </a:cubicBezTo>
                  <a:cubicBezTo>
                    <a:pt x="2692190" y="0"/>
                    <a:pt x="3469317" y="711200"/>
                    <a:pt x="3469317" y="1587500"/>
                  </a:cubicBezTo>
                  <a:lnTo>
                    <a:pt x="3469317" y="4762500"/>
                  </a:lnTo>
                  <a:cubicBezTo>
                    <a:pt x="3469317" y="5638800"/>
                    <a:pt x="2692190" y="6350000"/>
                    <a:pt x="1734658" y="6350000"/>
                  </a:cubicBezTo>
                  <a:close/>
                </a:path>
              </a:pathLst>
            </a:custGeom>
            <a:gradFill rotWithShape="true">
              <a:gsLst>
                <a:gs pos="0">
                  <a:srgbClr val="A6A6A6">
                    <a:alpha val="100000"/>
                  </a:srgbClr>
                </a:gs>
                <a:gs pos="100000">
                  <a:srgbClr val="FFFFFF">
                    <a:alpha val="100000"/>
                  </a:srgbClr>
                </a:gs>
              </a:gsLst>
              <a:lin ang="0"/>
            </a:gradFill>
            <a:ln w="12700">
              <a:solidFill>
                <a:srgbClr val="000000"/>
              </a:solidFill>
            </a:ln>
          </p:spPr>
        </p:sp>
      </p:grpSp>
      <p:grpSp>
        <p:nvGrpSpPr>
          <p:cNvPr name="Group 9" id="9"/>
          <p:cNvGrpSpPr/>
          <p:nvPr/>
        </p:nvGrpSpPr>
        <p:grpSpPr>
          <a:xfrm rot="0">
            <a:off x="6158953" y="3562272"/>
            <a:ext cx="2785022" cy="5246370"/>
            <a:chOff x="0" y="0"/>
            <a:chExt cx="3370882" cy="6350000"/>
          </a:xfrm>
        </p:grpSpPr>
        <p:sp>
          <p:nvSpPr>
            <p:cNvPr name="Freeform 10" id="10"/>
            <p:cNvSpPr/>
            <p:nvPr/>
          </p:nvSpPr>
          <p:spPr>
            <a:xfrm flipH="false" flipV="false" rot="0">
              <a:off x="0" y="0"/>
              <a:ext cx="3370881" cy="6350000"/>
            </a:xfrm>
            <a:custGeom>
              <a:avLst/>
              <a:gdLst/>
              <a:ahLst/>
              <a:cxnLst/>
              <a:rect r="r" b="b" t="t" l="l"/>
              <a:pathLst>
                <a:path h="6350000" w="3370881">
                  <a:moveTo>
                    <a:pt x="1685441" y="6350000"/>
                  </a:moveTo>
                  <a:cubicBezTo>
                    <a:pt x="755077" y="6350000"/>
                    <a:pt x="0" y="5638800"/>
                    <a:pt x="0" y="4762500"/>
                  </a:cubicBezTo>
                  <a:lnTo>
                    <a:pt x="0" y="1587500"/>
                  </a:lnTo>
                  <a:cubicBezTo>
                    <a:pt x="0" y="711200"/>
                    <a:pt x="755077" y="0"/>
                    <a:pt x="1685441" y="0"/>
                  </a:cubicBezTo>
                  <a:cubicBezTo>
                    <a:pt x="2615804" y="0"/>
                    <a:pt x="3370881" y="711200"/>
                    <a:pt x="3370881" y="1587500"/>
                  </a:cubicBezTo>
                  <a:lnTo>
                    <a:pt x="3370881" y="4762500"/>
                  </a:lnTo>
                  <a:cubicBezTo>
                    <a:pt x="3370881" y="5638800"/>
                    <a:pt x="2615804" y="6350000"/>
                    <a:pt x="1685441" y="6350000"/>
                  </a:cubicBezTo>
                  <a:close/>
                </a:path>
              </a:pathLst>
            </a:custGeom>
            <a:gradFill rotWithShape="true">
              <a:gsLst>
                <a:gs pos="0">
                  <a:srgbClr val="A6A6A6">
                    <a:alpha val="100000"/>
                  </a:srgbClr>
                </a:gs>
                <a:gs pos="100000">
                  <a:srgbClr val="FFFFFF">
                    <a:alpha val="100000"/>
                  </a:srgbClr>
                </a:gs>
              </a:gsLst>
              <a:lin ang="0"/>
            </a:gradFill>
            <a:ln w="12700">
              <a:solidFill>
                <a:srgbClr val="000000"/>
              </a:solidFill>
            </a:ln>
          </p:spPr>
        </p:sp>
      </p:grpSp>
      <p:grpSp>
        <p:nvGrpSpPr>
          <p:cNvPr name="Group 11" id="11"/>
          <p:cNvGrpSpPr/>
          <p:nvPr/>
        </p:nvGrpSpPr>
        <p:grpSpPr>
          <a:xfrm rot="0">
            <a:off x="9139332" y="3562272"/>
            <a:ext cx="2779273" cy="5246370"/>
            <a:chOff x="0" y="0"/>
            <a:chExt cx="3363923" cy="6350000"/>
          </a:xfrm>
        </p:grpSpPr>
        <p:sp>
          <p:nvSpPr>
            <p:cNvPr name="Freeform 12" id="12"/>
            <p:cNvSpPr/>
            <p:nvPr/>
          </p:nvSpPr>
          <p:spPr>
            <a:xfrm flipH="false" flipV="false" rot="0">
              <a:off x="0" y="0"/>
              <a:ext cx="3363923" cy="6350000"/>
            </a:xfrm>
            <a:custGeom>
              <a:avLst/>
              <a:gdLst/>
              <a:ahLst/>
              <a:cxnLst/>
              <a:rect r="r" b="b" t="t" l="l"/>
              <a:pathLst>
                <a:path h="6350000" w="3363923">
                  <a:moveTo>
                    <a:pt x="1681961" y="6350000"/>
                  </a:moveTo>
                  <a:cubicBezTo>
                    <a:pt x="753519" y="6350000"/>
                    <a:pt x="0" y="5638800"/>
                    <a:pt x="0" y="4762500"/>
                  </a:cubicBezTo>
                  <a:lnTo>
                    <a:pt x="0" y="1587500"/>
                  </a:lnTo>
                  <a:cubicBezTo>
                    <a:pt x="0" y="711200"/>
                    <a:pt x="753519" y="0"/>
                    <a:pt x="1681961" y="0"/>
                  </a:cubicBezTo>
                  <a:cubicBezTo>
                    <a:pt x="2610404" y="0"/>
                    <a:pt x="3363923" y="711200"/>
                    <a:pt x="3363923" y="1587500"/>
                  </a:cubicBezTo>
                  <a:lnTo>
                    <a:pt x="3363923" y="4762500"/>
                  </a:lnTo>
                  <a:cubicBezTo>
                    <a:pt x="3363923" y="5638800"/>
                    <a:pt x="2610404" y="6350000"/>
                    <a:pt x="1681961" y="6350000"/>
                  </a:cubicBezTo>
                  <a:close/>
                </a:path>
              </a:pathLst>
            </a:custGeom>
            <a:gradFill rotWithShape="true">
              <a:gsLst>
                <a:gs pos="0">
                  <a:srgbClr val="A6A6A6">
                    <a:alpha val="100000"/>
                  </a:srgbClr>
                </a:gs>
                <a:gs pos="100000">
                  <a:srgbClr val="FFFFFF">
                    <a:alpha val="100000"/>
                  </a:srgbClr>
                </a:gs>
              </a:gsLst>
              <a:lin ang="0"/>
            </a:gradFill>
            <a:ln w="12700">
              <a:solidFill>
                <a:srgbClr val="000000"/>
              </a:solidFill>
            </a:ln>
          </p:spPr>
        </p:sp>
      </p:grpSp>
      <p:grpSp>
        <p:nvGrpSpPr>
          <p:cNvPr name="Group 13" id="13"/>
          <p:cNvGrpSpPr/>
          <p:nvPr/>
        </p:nvGrpSpPr>
        <p:grpSpPr>
          <a:xfrm rot="0">
            <a:off x="12175779" y="3538270"/>
            <a:ext cx="2872821" cy="5246370"/>
            <a:chOff x="0" y="0"/>
            <a:chExt cx="3477150" cy="6350000"/>
          </a:xfrm>
        </p:grpSpPr>
        <p:sp>
          <p:nvSpPr>
            <p:cNvPr name="Freeform 14" id="14"/>
            <p:cNvSpPr/>
            <p:nvPr/>
          </p:nvSpPr>
          <p:spPr>
            <a:xfrm flipH="false" flipV="false" rot="0">
              <a:off x="0" y="0"/>
              <a:ext cx="3477150" cy="6350000"/>
            </a:xfrm>
            <a:custGeom>
              <a:avLst/>
              <a:gdLst/>
              <a:ahLst/>
              <a:cxnLst/>
              <a:rect r="r" b="b" t="t" l="l"/>
              <a:pathLst>
                <a:path h="6350000" w="3477150">
                  <a:moveTo>
                    <a:pt x="1738575" y="6350000"/>
                  </a:moveTo>
                  <a:cubicBezTo>
                    <a:pt x="778882" y="6350000"/>
                    <a:pt x="0" y="5638800"/>
                    <a:pt x="0" y="4762500"/>
                  </a:cubicBezTo>
                  <a:lnTo>
                    <a:pt x="0" y="1587500"/>
                  </a:lnTo>
                  <a:cubicBezTo>
                    <a:pt x="0" y="711200"/>
                    <a:pt x="778882" y="0"/>
                    <a:pt x="1738575" y="0"/>
                  </a:cubicBezTo>
                  <a:cubicBezTo>
                    <a:pt x="2698268" y="0"/>
                    <a:pt x="3477150" y="711200"/>
                    <a:pt x="3477150" y="1587500"/>
                  </a:cubicBezTo>
                  <a:lnTo>
                    <a:pt x="3477150" y="4762500"/>
                  </a:lnTo>
                  <a:cubicBezTo>
                    <a:pt x="3477150" y="5638800"/>
                    <a:pt x="2698268" y="6350000"/>
                    <a:pt x="1738575" y="6350000"/>
                  </a:cubicBezTo>
                  <a:close/>
                </a:path>
              </a:pathLst>
            </a:custGeom>
            <a:gradFill rotWithShape="true">
              <a:gsLst>
                <a:gs pos="0">
                  <a:srgbClr val="A6A6A6">
                    <a:alpha val="100000"/>
                  </a:srgbClr>
                </a:gs>
                <a:gs pos="100000">
                  <a:srgbClr val="FFFFFF">
                    <a:alpha val="100000"/>
                  </a:srgbClr>
                </a:gs>
              </a:gsLst>
              <a:lin ang="0"/>
            </a:gradFill>
            <a:ln w="12700">
              <a:solidFill>
                <a:srgbClr val="000000"/>
              </a:solidFill>
            </a:ln>
          </p:spPr>
        </p:sp>
      </p:grpSp>
      <p:grpSp>
        <p:nvGrpSpPr>
          <p:cNvPr name="Group 15" id="15"/>
          <p:cNvGrpSpPr/>
          <p:nvPr/>
        </p:nvGrpSpPr>
        <p:grpSpPr>
          <a:xfrm rot="0">
            <a:off x="15272438" y="3538270"/>
            <a:ext cx="2841982" cy="5246370"/>
            <a:chOff x="0" y="0"/>
            <a:chExt cx="3439824" cy="6350000"/>
          </a:xfrm>
        </p:grpSpPr>
        <p:sp>
          <p:nvSpPr>
            <p:cNvPr name="Freeform 16" id="16"/>
            <p:cNvSpPr/>
            <p:nvPr/>
          </p:nvSpPr>
          <p:spPr>
            <a:xfrm flipH="false" flipV="false" rot="0">
              <a:off x="0" y="0"/>
              <a:ext cx="3439824" cy="6350000"/>
            </a:xfrm>
            <a:custGeom>
              <a:avLst/>
              <a:gdLst/>
              <a:ahLst/>
              <a:cxnLst/>
              <a:rect r="r" b="b" t="t" l="l"/>
              <a:pathLst>
                <a:path h="6350000" w="3439824">
                  <a:moveTo>
                    <a:pt x="1719912" y="6350000"/>
                  </a:moveTo>
                  <a:cubicBezTo>
                    <a:pt x="770521" y="6350000"/>
                    <a:pt x="0" y="5638800"/>
                    <a:pt x="0" y="4762500"/>
                  </a:cubicBezTo>
                  <a:lnTo>
                    <a:pt x="0" y="1587500"/>
                  </a:lnTo>
                  <a:cubicBezTo>
                    <a:pt x="0" y="711200"/>
                    <a:pt x="770521" y="0"/>
                    <a:pt x="1719912" y="0"/>
                  </a:cubicBezTo>
                  <a:cubicBezTo>
                    <a:pt x="2669303" y="0"/>
                    <a:pt x="3439824" y="711200"/>
                    <a:pt x="3439824" y="1587500"/>
                  </a:cubicBezTo>
                  <a:lnTo>
                    <a:pt x="3439824" y="4762500"/>
                  </a:lnTo>
                  <a:cubicBezTo>
                    <a:pt x="3439824" y="5638800"/>
                    <a:pt x="2669303" y="6350000"/>
                    <a:pt x="1719912" y="6350000"/>
                  </a:cubicBezTo>
                  <a:close/>
                </a:path>
              </a:pathLst>
            </a:custGeom>
            <a:gradFill rotWithShape="true">
              <a:gsLst>
                <a:gs pos="0">
                  <a:srgbClr val="A6A6A6">
                    <a:alpha val="100000"/>
                  </a:srgbClr>
                </a:gs>
                <a:gs pos="100000">
                  <a:srgbClr val="FFFFFF">
                    <a:alpha val="100000"/>
                  </a:srgbClr>
                </a:gs>
              </a:gsLst>
              <a:lin ang="0"/>
            </a:gradFill>
            <a:ln w="12700">
              <a:solidFill>
                <a:srgbClr val="000000"/>
              </a:solidFill>
            </a:ln>
          </p:spPr>
        </p:sp>
      </p:grpSp>
      <p:grpSp>
        <p:nvGrpSpPr>
          <p:cNvPr name="Group 17" id="17"/>
          <p:cNvGrpSpPr/>
          <p:nvPr/>
        </p:nvGrpSpPr>
        <p:grpSpPr>
          <a:xfrm rot="0">
            <a:off x="0" y="3538270"/>
            <a:ext cx="2885892" cy="5246370"/>
            <a:chOff x="0" y="0"/>
            <a:chExt cx="3492970" cy="6350000"/>
          </a:xfrm>
        </p:grpSpPr>
        <p:sp>
          <p:nvSpPr>
            <p:cNvPr name="Freeform 18" id="18"/>
            <p:cNvSpPr/>
            <p:nvPr/>
          </p:nvSpPr>
          <p:spPr>
            <a:xfrm flipH="false" flipV="false" rot="0">
              <a:off x="0" y="0"/>
              <a:ext cx="3492970" cy="6350000"/>
            </a:xfrm>
            <a:custGeom>
              <a:avLst/>
              <a:gdLst/>
              <a:ahLst/>
              <a:cxnLst/>
              <a:rect r="r" b="b" t="t" l="l"/>
              <a:pathLst>
                <a:path h="6350000" w="3492970">
                  <a:moveTo>
                    <a:pt x="1746485" y="6350000"/>
                  </a:moveTo>
                  <a:cubicBezTo>
                    <a:pt x="782425" y="6350000"/>
                    <a:pt x="0" y="5638800"/>
                    <a:pt x="0" y="4762500"/>
                  </a:cubicBezTo>
                  <a:lnTo>
                    <a:pt x="0" y="1587500"/>
                  </a:lnTo>
                  <a:cubicBezTo>
                    <a:pt x="0" y="711200"/>
                    <a:pt x="782425" y="0"/>
                    <a:pt x="1746485" y="0"/>
                  </a:cubicBezTo>
                  <a:cubicBezTo>
                    <a:pt x="2710545" y="0"/>
                    <a:pt x="3492970" y="711200"/>
                    <a:pt x="3492970" y="1587500"/>
                  </a:cubicBezTo>
                  <a:lnTo>
                    <a:pt x="3492970" y="4762500"/>
                  </a:lnTo>
                  <a:cubicBezTo>
                    <a:pt x="3492970" y="5638800"/>
                    <a:pt x="2710545" y="6350000"/>
                    <a:pt x="1746485" y="6350000"/>
                  </a:cubicBezTo>
                  <a:close/>
                </a:path>
              </a:pathLst>
            </a:custGeom>
            <a:gradFill rotWithShape="true">
              <a:gsLst>
                <a:gs pos="0">
                  <a:srgbClr val="A6A6A6">
                    <a:alpha val="100000"/>
                  </a:srgbClr>
                </a:gs>
                <a:gs pos="100000">
                  <a:srgbClr val="FFFFFF">
                    <a:alpha val="100000"/>
                  </a:srgbClr>
                </a:gs>
              </a:gsLst>
              <a:lin ang="0"/>
            </a:gradFill>
            <a:ln w="12700">
              <a:solidFill>
                <a:srgbClr val="000000"/>
              </a:solidFill>
            </a:ln>
          </p:spPr>
        </p:sp>
      </p:grpSp>
      <p:sp>
        <p:nvSpPr>
          <p:cNvPr name="TextBox 19" id="19"/>
          <p:cNvSpPr txBox="true"/>
          <p:nvPr/>
        </p:nvSpPr>
        <p:spPr>
          <a:xfrm rot="0">
            <a:off x="6009416" y="517860"/>
            <a:ext cx="5753100" cy="1285875"/>
          </a:xfrm>
          <a:prstGeom prst="rect">
            <a:avLst/>
          </a:prstGeom>
        </p:spPr>
        <p:txBody>
          <a:bodyPr anchor="t" rtlCol="false" tIns="0" lIns="0" bIns="0" rIns="0">
            <a:spAutoFit/>
          </a:bodyPr>
          <a:lstStyle/>
          <a:p>
            <a:pPr algn="l" marL="0" indent="0" lvl="0">
              <a:lnSpc>
                <a:spcPts val="5169"/>
              </a:lnSpc>
              <a:spcBef>
                <a:spcPct val="0"/>
              </a:spcBef>
            </a:pPr>
            <a:r>
              <a:rPr lang="en-US" b="true" sz="4307">
                <a:solidFill>
                  <a:srgbClr val="111111"/>
                </a:solidFill>
                <a:latin typeface="Open Sauce Semi-Bold"/>
                <a:ea typeface="Open Sauce Semi-Bold"/>
                <a:cs typeface="Open Sauce Semi-Bold"/>
                <a:sym typeface="Open Sauce Semi-Bold"/>
              </a:rPr>
              <a:t>Model Performance on Imbalance Data</a:t>
            </a:r>
          </a:p>
        </p:txBody>
      </p:sp>
      <p:grpSp>
        <p:nvGrpSpPr>
          <p:cNvPr name="Group 20" id="20"/>
          <p:cNvGrpSpPr/>
          <p:nvPr/>
        </p:nvGrpSpPr>
        <p:grpSpPr>
          <a:xfrm rot="0">
            <a:off x="111287" y="4781930"/>
            <a:ext cx="2831754" cy="2774145"/>
            <a:chOff x="0" y="0"/>
            <a:chExt cx="3775672" cy="3698860"/>
          </a:xfrm>
        </p:grpSpPr>
        <p:sp>
          <p:nvSpPr>
            <p:cNvPr name="TextBox 21" id="21"/>
            <p:cNvSpPr txBox="true"/>
            <p:nvPr/>
          </p:nvSpPr>
          <p:spPr>
            <a:xfrm rot="0">
              <a:off x="0" y="-38100"/>
              <a:ext cx="3775672" cy="1145026"/>
            </a:xfrm>
            <a:prstGeom prst="rect">
              <a:avLst/>
            </a:prstGeom>
          </p:spPr>
          <p:txBody>
            <a:bodyPr anchor="t" rtlCol="false" tIns="0" lIns="0" bIns="0" rIns="0">
              <a:spAutoFit/>
            </a:bodyPr>
            <a:lstStyle/>
            <a:p>
              <a:pPr algn="ctr" marL="0" indent="0" lvl="0">
                <a:lnSpc>
                  <a:spcPts val="3591"/>
                </a:lnSpc>
                <a:spcBef>
                  <a:spcPct val="0"/>
                </a:spcBef>
              </a:pPr>
              <a:r>
                <a:rPr lang="en-US" b="true" sz="2565">
                  <a:solidFill>
                    <a:srgbClr val="111111"/>
                  </a:solidFill>
                  <a:latin typeface="Open Sauce Bold"/>
                  <a:ea typeface="Open Sauce Bold"/>
                  <a:cs typeface="Open Sauce Bold"/>
                  <a:sym typeface="Open Sauce Bold"/>
                </a:rPr>
                <a:t>LOGISTIC REGRESSION</a:t>
              </a:r>
            </a:p>
          </p:txBody>
        </p:sp>
        <p:sp>
          <p:nvSpPr>
            <p:cNvPr name="TextBox 22" id="22"/>
            <p:cNvSpPr txBox="true"/>
            <p:nvPr/>
          </p:nvSpPr>
          <p:spPr>
            <a:xfrm rot="0">
              <a:off x="0" y="1956934"/>
              <a:ext cx="3775672" cy="1741926"/>
            </a:xfrm>
            <a:prstGeom prst="rect">
              <a:avLst/>
            </a:prstGeom>
          </p:spPr>
          <p:txBody>
            <a:bodyPr anchor="t" rtlCol="false" tIns="0" lIns="0" bIns="0" rIns="0">
              <a:spAutoFit/>
            </a:bodyPr>
            <a:lstStyle/>
            <a:p>
              <a:pPr algn="l">
                <a:lnSpc>
                  <a:spcPts val="3591"/>
                </a:lnSpc>
              </a:pPr>
              <a:r>
                <a:rPr lang="en-US" sz="2565" i="true">
                  <a:solidFill>
                    <a:srgbClr val="111111"/>
                  </a:solidFill>
                  <a:latin typeface="Open Sauce Italics"/>
                  <a:ea typeface="Open Sauce Italics"/>
                  <a:cs typeface="Open Sauce Italics"/>
                  <a:sym typeface="Open Sauce Italics"/>
                </a:rPr>
                <a:t>Accuracy</a:t>
              </a:r>
              <a:r>
                <a:rPr lang="en-US" sz="2565">
                  <a:solidFill>
                    <a:srgbClr val="111111"/>
                  </a:solidFill>
                  <a:latin typeface="Open Sauce"/>
                  <a:ea typeface="Open Sauce"/>
                  <a:cs typeface="Open Sauce"/>
                  <a:sym typeface="Open Sauce"/>
                </a:rPr>
                <a:t>- </a:t>
              </a:r>
              <a:r>
                <a:rPr lang="en-US" sz="2565" i="true" b="true">
                  <a:solidFill>
                    <a:srgbClr val="111111"/>
                  </a:solidFill>
                  <a:latin typeface="Open Sauce Bold Italics"/>
                  <a:ea typeface="Open Sauce Bold Italics"/>
                  <a:cs typeface="Open Sauce Bold Italics"/>
                  <a:sym typeface="Open Sauce Bold Italics"/>
                </a:rPr>
                <a:t>86.38</a:t>
              </a:r>
            </a:p>
            <a:p>
              <a:pPr algn="l">
                <a:lnSpc>
                  <a:spcPts val="3591"/>
                </a:lnSpc>
              </a:pPr>
              <a:r>
                <a:rPr lang="en-US" sz="2565" i="true">
                  <a:solidFill>
                    <a:srgbClr val="111111"/>
                  </a:solidFill>
                  <a:latin typeface="Open Sauce Italics"/>
                  <a:ea typeface="Open Sauce Italics"/>
                  <a:cs typeface="Open Sauce Italics"/>
                  <a:sym typeface="Open Sauce Italics"/>
                </a:rPr>
                <a:t>ROC_AUC_Score</a:t>
              </a:r>
              <a:r>
                <a:rPr lang="en-US" sz="2565">
                  <a:solidFill>
                    <a:srgbClr val="111111"/>
                  </a:solidFill>
                  <a:latin typeface="Open Sauce"/>
                  <a:ea typeface="Open Sauce"/>
                  <a:cs typeface="Open Sauce"/>
                  <a:sym typeface="Open Sauce"/>
                </a:rPr>
                <a:t>-</a:t>
              </a:r>
              <a:r>
                <a:rPr lang="en-US" b="true" sz="2565">
                  <a:solidFill>
                    <a:srgbClr val="111111"/>
                  </a:solidFill>
                  <a:latin typeface="Open Sauce Bold"/>
                  <a:ea typeface="Open Sauce Bold"/>
                  <a:cs typeface="Open Sauce Bold"/>
                  <a:sym typeface="Open Sauce Bold"/>
                </a:rPr>
                <a:t>90.95</a:t>
              </a:r>
            </a:p>
          </p:txBody>
        </p:sp>
      </p:grpSp>
      <p:grpSp>
        <p:nvGrpSpPr>
          <p:cNvPr name="Group 23" id="23"/>
          <p:cNvGrpSpPr/>
          <p:nvPr/>
        </p:nvGrpSpPr>
        <p:grpSpPr>
          <a:xfrm rot="0">
            <a:off x="3143067" y="4781930"/>
            <a:ext cx="2815861" cy="2771138"/>
            <a:chOff x="0" y="0"/>
            <a:chExt cx="3754481" cy="3694851"/>
          </a:xfrm>
        </p:grpSpPr>
        <p:sp>
          <p:nvSpPr>
            <p:cNvPr name="TextBox 24" id="24"/>
            <p:cNvSpPr txBox="true"/>
            <p:nvPr/>
          </p:nvSpPr>
          <p:spPr>
            <a:xfrm rot="0">
              <a:off x="0" y="-38100"/>
              <a:ext cx="3754481" cy="1145513"/>
            </a:xfrm>
            <a:prstGeom prst="rect">
              <a:avLst/>
            </a:prstGeom>
          </p:spPr>
          <p:txBody>
            <a:bodyPr anchor="t" rtlCol="false" tIns="0" lIns="0" bIns="0" rIns="0">
              <a:spAutoFit/>
            </a:bodyPr>
            <a:lstStyle/>
            <a:p>
              <a:pPr algn="ctr">
                <a:lnSpc>
                  <a:spcPts val="3571"/>
                </a:lnSpc>
              </a:pPr>
              <a:r>
                <a:rPr lang="en-US" b="true" sz="2550">
                  <a:solidFill>
                    <a:srgbClr val="111111"/>
                  </a:solidFill>
                  <a:latin typeface="Open Sauce Bold"/>
                  <a:ea typeface="Open Sauce Bold"/>
                  <a:cs typeface="Open Sauce Bold"/>
                  <a:sym typeface="Open Sauce Bold"/>
                </a:rPr>
                <a:t>SVM</a:t>
              </a:r>
            </a:p>
            <a:p>
              <a:pPr algn="ctr" marL="0" indent="0" lvl="0">
                <a:lnSpc>
                  <a:spcPts val="3571"/>
                </a:lnSpc>
                <a:spcBef>
                  <a:spcPct val="0"/>
                </a:spcBef>
              </a:pPr>
            </a:p>
          </p:txBody>
        </p:sp>
        <p:sp>
          <p:nvSpPr>
            <p:cNvPr name="TextBox 25" id="25"/>
            <p:cNvSpPr txBox="true"/>
            <p:nvPr/>
          </p:nvSpPr>
          <p:spPr>
            <a:xfrm rot="0">
              <a:off x="0" y="1952437"/>
              <a:ext cx="3754481" cy="1742414"/>
            </a:xfrm>
            <a:prstGeom prst="rect">
              <a:avLst/>
            </a:prstGeom>
          </p:spPr>
          <p:txBody>
            <a:bodyPr anchor="t" rtlCol="false" tIns="0" lIns="0" bIns="0" rIns="0">
              <a:spAutoFit/>
            </a:bodyPr>
            <a:lstStyle/>
            <a:p>
              <a:pPr algn="l">
                <a:lnSpc>
                  <a:spcPts val="3571"/>
                </a:lnSpc>
              </a:pPr>
              <a:r>
                <a:rPr lang="en-US" sz="2550" i="true">
                  <a:solidFill>
                    <a:srgbClr val="111111"/>
                  </a:solidFill>
                  <a:latin typeface="Open Sauce Italics"/>
                  <a:ea typeface="Open Sauce Italics"/>
                  <a:cs typeface="Open Sauce Italics"/>
                  <a:sym typeface="Open Sauce Italics"/>
                </a:rPr>
                <a:t> Accur</a:t>
              </a:r>
              <a:r>
                <a:rPr lang="en-US" sz="2550" i="true" u="none">
                  <a:solidFill>
                    <a:srgbClr val="111111"/>
                  </a:solidFill>
                  <a:latin typeface="Open Sauce Italics"/>
                  <a:ea typeface="Open Sauce Italics"/>
                  <a:cs typeface="Open Sauce Italics"/>
                  <a:sym typeface="Open Sauce Italics"/>
                </a:rPr>
                <a:t>acy</a:t>
              </a:r>
              <a:r>
                <a:rPr lang="en-US" sz="2550" u="none">
                  <a:solidFill>
                    <a:srgbClr val="111111"/>
                  </a:solidFill>
                  <a:latin typeface="Open Sauce"/>
                  <a:ea typeface="Open Sauce"/>
                  <a:cs typeface="Open Sauce"/>
                  <a:sym typeface="Open Sauce"/>
                </a:rPr>
                <a:t>- </a:t>
              </a:r>
              <a:r>
                <a:rPr lang="en-US" b="true" sz="2550" u="none">
                  <a:solidFill>
                    <a:srgbClr val="111111"/>
                  </a:solidFill>
                  <a:latin typeface="Open Sauce Bold"/>
                  <a:ea typeface="Open Sauce Bold"/>
                  <a:cs typeface="Open Sauce Bold"/>
                  <a:sym typeface="Open Sauce Bold"/>
                </a:rPr>
                <a:t>93.08</a:t>
              </a:r>
            </a:p>
            <a:p>
              <a:pPr algn="l" marL="0" indent="0" lvl="0">
                <a:lnSpc>
                  <a:spcPts val="3571"/>
                </a:lnSpc>
              </a:pPr>
              <a:r>
                <a:rPr lang="en-US" sz="2550" i="true" u="none">
                  <a:solidFill>
                    <a:srgbClr val="111111"/>
                  </a:solidFill>
                  <a:latin typeface="Open Sauce Italics"/>
                  <a:ea typeface="Open Sauce Italics"/>
                  <a:cs typeface="Open Sauce Italics"/>
                  <a:sym typeface="Open Sauce Italics"/>
                </a:rPr>
                <a:t>ROC_AUC_Score</a:t>
              </a:r>
              <a:r>
                <a:rPr lang="en-US" sz="2550" u="none">
                  <a:solidFill>
                    <a:srgbClr val="111111"/>
                  </a:solidFill>
                  <a:latin typeface="Open Sauce"/>
                  <a:ea typeface="Open Sauce"/>
                  <a:cs typeface="Open Sauce"/>
                  <a:sym typeface="Open Sauce"/>
                </a:rPr>
                <a:t>-</a:t>
              </a:r>
              <a:r>
                <a:rPr lang="en-US" b="true" sz="2550" u="none">
                  <a:solidFill>
                    <a:srgbClr val="111111"/>
                  </a:solidFill>
                  <a:latin typeface="Open Sauce Bold"/>
                  <a:ea typeface="Open Sauce Bold"/>
                  <a:cs typeface="Open Sauce Bold"/>
                  <a:sym typeface="Open Sauce Bold"/>
                </a:rPr>
                <a:t>97.28</a:t>
              </a:r>
            </a:p>
          </p:txBody>
        </p:sp>
      </p:grpSp>
      <p:grpSp>
        <p:nvGrpSpPr>
          <p:cNvPr name="Group 26" id="26"/>
          <p:cNvGrpSpPr/>
          <p:nvPr/>
        </p:nvGrpSpPr>
        <p:grpSpPr>
          <a:xfrm rot="0">
            <a:off x="6158953" y="4781930"/>
            <a:ext cx="2785022" cy="2765303"/>
            <a:chOff x="0" y="0"/>
            <a:chExt cx="3713363" cy="3687071"/>
          </a:xfrm>
        </p:grpSpPr>
        <p:sp>
          <p:nvSpPr>
            <p:cNvPr name="TextBox 27" id="27"/>
            <p:cNvSpPr txBox="true"/>
            <p:nvPr/>
          </p:nvSpPr>
          <p:spPr>
            <a:xfrm rot="0">
              <a:off x="0" y="-47625"/>
              <a:ext cx="3713363" cy="1155984"/>
            </a:xfrm>
            <a:prstGeom prst="rect">
              <a:avLst/>
            </a:prstGeom>
          </p:spPr>
          <p:txBody>
            <a:bodyPr anchor="t" rtlCol="false" tIns="0" lIns="0" bIns="0" rIns="0">
              <a:spAutoFit/>
            </a:bodyPr>
            <a:lstStyle/>
            <a:p>
              <a:pPr algn="ctr">
                <a:lnSpc>
                  <a:spcPts val="3531"/>
                </a:lnSpc>
              </a:pPr>
              <a:r>
                <a:rPr lang="en-US" b="true" sz="2522">
                  <a:solidFill>
                    <a:srgbClr val="111111"/>
                  </a:solidFill>
                  <a:latin typeface="Open Sauce Bold"/>
                  <a:ea typeface="Open Sauce Bold"/>
                  <a:cs typeface="Open Sauce Bold"/>
                  <a:sym typeface="Open Sauce Bold"/>
                </a:rPr>
                <a:t>NAIVE BAYES</a:t>
              </a:r>
            </a:p>
            <a:p>
              <a:pPr algn="ctr" marL="0" indent="0" lvl="0">
                <a:lnSpc>
                  <a:spcPts val="3531"/>
                </a:lnSpc>
                <a:spcBef>
                  <a:spcPct val="0"/>
                </a:spcBef>
              </a:pPr>
            </a:p>
          </p:txBody>
        </p:sp>
        <p:sp>
          <p:nvSpPr>
            <p:cNvPr name="TextBox 28" id="28"/>
            <p:cNvSpPr txBox="true"/>
            <p:nvPr/>
          </p:nvSpPr>
          <p:spPr>
            <a:xfrm rot="0">
              <a:off x="0" y="1934186"/>
              <a:ext cx="3713363" cy="1752885"/>
            </a:xfrm>
            <a:prstGeom prst="rect">
              <a:avLst/>
            </a:prstGeom>
          </p:spPr>
          <p:txBody>
            <a:bodyPr anchor="t" rtlCol="false" tIns="0" lIns="0" bIns="0" rIns="0">
              <a:spAutoFit/>
            </a:bodyPr>
            <a:lstStyle/>
            <a:p>
              <a:pPr algn="l">
                <a:lnSpc>
                  <a:spcPts val="3531"/>
                </a:lnSpc>
              </a:pPr>
              <a:r>
                <a:rPr lang="en-US" sz="2522" i="true">
                  <a:solidFill>
                    <a:srgbClr val="111111"/>
                  </a:solidFill>
                  <a:latin typeface="Open Sauce Italics"/>
                  <a:ea typeface="Open Sauce Italics"/>
                  <a:cs typeface="Open Sauce Italics"/>
                  <a:sym typeface="Open Sauce Italics"/>
                </a:rPr>
                <a:t> Accur</a:t>
              </a:r>
              <a:r>
                <a:rPr lang="en-US" sz="2522" i="true" u="none">
                  <a:solidFill>
                    <a:srgbClr val="111111"/>
                  </a:solidFill>
                  <a:latin typeface="Open Sauce Italics"/>
                  <a:ea typeface="Open Sauce Italics"/>
                  <a:cs typeface="Open Sauce Italics"/>
                  <a:sym typeface="Open Sauce Italics"/>
                </a:rPr>
                <a:t>acy</a:t>
              </a:r>
              <a:r>
                <a:rPr lang="en-US" sz="2522" u="none">
                  <a:solidFill>
                    <a:srgbClr val="111111"/>
                  </a:solidFill>
                  <a:latin typeface="Open Sauce"/>
                  <a:ea typeface="Open Sauce"/>
                  <a:cs typeface="Open Sauce"/>
                  <a:sym typeface="Open Sauce"/>
                </a:rPr>
                <a:t>- </a:t>
              </a:r>
              <a:r>
                <a:rPr lang="en-US" b="true" sz="2522" u="none">
                  <a:solidFill>
                    <a:srgbClr val="111111"/>
                  </a:solidFill>
                  <a:latin typeface="Open Sauce Bold"/>
                  <a:ea typeface="Open Sauce Bold"/>
                  <a:cs typeface="Open Sauce Bold"/>
                  <a:sym typeface="Open Sauce Bold"/>
                </a:rPr>
                <a:t>81.60</a:t>
              </a:r>
            </a:p>
            <a:p>
              <a:pPr algn="l" marL="0" indent="0" lvl="0">
                <a:lnSpc>
                  <a:spcPts val="3531"/>
                </a:lnSpc>
              </a:pPr>
              <a:r>
                <a:rPr lang="en-US" sz="2522" i="true" u="none">
                  <a:solidFill>
                    <a:srgbClr val="111111"/>
                  </a:solidFill>
                  <a:latin typeface="Open Sauce Italics"/>
                  <a:ea typeface="Open Sauce Italics"/>
                  <a:cs typeface="Open Sauce Italics"/>
                  <a:sym typeface="Open Sauce Italics"/>
                </a:rPr>
                <a:t>ROC_AUC_Score</a:t>
              </a:r>
              <a:r>
                <a:rPr lang="en-US" sz="2522" u="none">
                  <a:solidFill>
                    <a:srgbClr val="111111"/>
                  </a:solidFill>
                  <a:latin typeface="Open Sauce"/>
                  <a:ea typeface="Open Sauce"/>
                  <a:cs typeface="Open Sauce"/>
                  <a:sym typeface="Open Sauce"/>
                </a:rPr>
                <a:t>-</a:t>
              </a:r>
              <a:r>
                <a:rPr lang="en-US" b="true" sz="2522" u="none">
                  <a:solidFill>
                    <a:srgbClr val="111111"/>
                  </a:solidFill>
                  <a:latin typeface="Open Sauce Bold"/>
                  <a:ea typeface="Open Sauce Bold"/>
                  <a:cs typeface="Open Sauce Bold"/>
                  <a:sym typeface="Open Sauce Bold"/>
                </a:rPr>
                <a:t>88.79</a:t>
              </a:r>
            </a:p>
          </p:txBody>
        </p:sp>
      </p:grpSp>
      <p:grpSp>
        <p:nvGrpSpPr>
          <p:cNvPr name="Group 29" id="29"/>
          <p:cNvGrpSpPr/>
          <p:nvPr/>
        </p:nvGrpSpPr>
        <p:grpSpPr>
          <a:xfrm rot="0">
            <a:off x="9144000" y="4790010"/>
            <a:ext cx="2831754" cy="2774145"/>
            <a:chOff x="0" y="0"/>
            <a:chExt cx="3775672" cy="3698860"/>
          </a:xfrm>
        </p:grpSpPr>
        <p:sp>
          <p:nvSpPr>
            <p:cNvPr name="TextBox 30" id="30"/>
            <p:cNvSpPr txBox="true"/>
            <p:nvPr/>
          </p:nvSpPr>
          <p:spPr>
            <a:xfrm rot="0">
              <a:off x="0" y="-38100"/>
              <a:ext cx="3775672" cy="1145026"/>
            </a:xfrm>
            <a:prstGeom prst="rect">
              <a:avLst/>
            </a:prstGeom>
          </p:spPr>
          <p:txBody>
            <a:bodyPr anchor="t" rtlCol="false" tIns="0" lIns="0" bIns="0" rIns="0">
              <a:spAutoFit/>
            </a:bodyPr>
            <a:lstStyle/>
            <a:p>
              <a:pPr algn="ctr">
                <a:lnSpc>
                  <a:spcPts val="3591"/>
                </a:lnSpc>
              </a:pPr>
              <a:r>
                <a:rPr lang="en-US" b="true" sz="2565">
                  <a:solidFill>
                    <a:srgbClr val="111111"/>
                  </a:solidFill>
                  <a:latin typeface="Open Sauce Bold"/>
                  <a:ea typeface="Open Sauce Bold"/>
                  <a:cs typeface="Open Sauce Bold"/>
                  <a:sym typeface="Open Sauce Bold"/>
                </a:rPr>
                <a:t>ADABOOST</a:t>
              </a:r>
            </a:p>
            <a:p>
              <a:pPr algn="l" marL="0" indent="0" lvl="0">
                <a:lnSpc>
                  <a:spcPts val="3591"/>
                </a:lnSpc>
                <a:spcBef>
                  <a:spcPct val="0"/>
                </a:spcBef>
              </a:pPr>
            </a:p>
          </p:txBody>
        </p:sp>
        <p:sp>
          <p:nvSpPr>
            <p:cNvPr name="TextBox 31" id="31"/>
            <p:cNvSpPr txBox="true"/>
            <p:nvPr/>
          </p:nvSpPr>
          <p:spPr>
            <a:xfrm rot="0">
              <a:off x="0" y="1956934"/>
              <a:ext cx="3775672" cy="1741926"/>
            </a:xfrm>
            <a:prstGeom prst="rect">
              <a:avLst/>
            </a:prstGeom>
          </p:spPr>
          <p:txBody>
            <a:bodyPr anchor="t" rtlCol="false" tIns="0" lIns="0" bIns="0" rIns="0">
              <a:spAutoFit/>
            </a:bodyPr>
            <a:lstStyle/>
            <a:p>
              <a:pPr algn="l">
                <a:lnSpc>
                  <a:spcPts val="3591"/>
                </a:lnSpc>
              </a:pPr>
              <a:r>
                <a:rPr lang="en-US" sz="2565" i="true">
                  <a:solidFill>
                    <a:srgbClr val="111111"/>
                  </a:solidFill>
                  <a:latin typeface="Open Sauce Italics"/>
                  <a:ea typeface="Open Sauce Italics"/>
                  <a:cs typeface="Open Sauce Italics"/>
                  <a:sym typeface="Open Sauce Italics"/>
                </a:rPr>
                <a:t> Accur</a:t>
              </a:r>
              <a:r>
                <a:rPr lang="en-US" sz="2565" i="true" u="none">
                  <a:solidFill>
                    <a:srgbClr val="111111"/>
                  </a:solidFill>
                  <a:latin typeface="Open Sauce Italics"/>
                  <a:ea typeface="Open Sauce Italics"/>
                  <a:cs typeface="Open Sauce Italics"/>
                  <a:sym typeface="Open Sauce Italics"/>
                </a:rPr>
                <a:t>acy</a:t>
              </a:r>
              <a:r>
                <a:rPr lang="en-US" sz="2565" u="none">
                  <a:solidFill>
                    <a:srgbClr val="111111"/>
                  </a:solidFill>
                  <a:latin typeface="Open Sauce"/>
                  <a:ea typeface="Open Sauce"/>
                  <a:cs typeface="Open Sauce"/>
                  <a:sym typeface="Open Sauce"/>
                </a:rPr>
                <a:t>- </a:t>
              </a:r>
              <a:r>
                <a:rPr lang="en-US" b="true" sz="2565" u="none">
                  <a:solidFill>
                    <a:srgbClr val="111111"/>
                  </a:solidFill>
                  <a:latin typeface="Open Sauce Bold"/>
                  <a:ea typeface="Open Sauce Bold"/>
                  <a:cs typeface="Open Sauce Bold"/>
                  <a:sym typeface="Open Sauce Bold"/>
                </a:rPr>
                <a:t>94.55</a:t>
              </a:r>
            </a:p>
            <a:p>
              <a:pPr algn="l" marL="0" indent="0" lvl="0">
                <a:lnSpc>
                  <a:spcPts val="3591"/>
                </a:lnSpc>
              </a:pPr>
              <a:r>
                <a:rPr lang="en-US" sz="2565" i="true" u="none">
                  <a:solidFill>
                    <a:srgbClr val="111111"/>
                  </a:solidFill>
                  <a:latin typeface="Open Sauce Italics"/>
                  <a:ea typeface="Open Sauce Italics"/>
                  <a:cs typeface="Open Sauce Italics"/>
                  <a:sym typeface="Open Sauce Italics"/>
                </a:rPr>
                <a:t>ROC_AUC_Score</a:t>
              </a:r>
              <a:r>
                <a:rPr lang="en-US" sz="2565" u="none">
                  <a:solidFill>
                    <a:srgbClr val="111111"/>
                  </a:solidFill>
                  <a:latin typeface="Open Sauce"/>
                  <a:ea typeface="Open Sauce"/>
                  <a:cs typeface="Open Sauce"/>
                  <a:sym typeface="Open Sauce"/>
                </a:rPr>
                <a:t>-</a:t>
              </a:r>
              <a:r>
                <a:rPr lang="en-US" b="true" sz="2565" u="none">
                  <a:solidFill>
                    <a:srgbClr val="111111"/>
                  </a:solidFill>
                  <a:latin typeface="Open Sauce Bold"/>
                  <a:ea typeface="Open Sauce Bold"/>
                  <a:cs typeface="Open Sauce Bold"/>
                  <a:sym typeface="Open Sauce Bold"/>
                </a:rPr>
                <a:t>98.87</a:t>
              </a:r>
            </a:p>
          </p:txBody>
        </p:sp>
      </p:grpSp>
      <p:grpSp>
        <p:nvGrpSpPr>
          <p:cNvPr name="Group 32" id="32"/>
          <p:cNvGrpSpPr/>
          <p:nvPr/>
        </p:nvGrpSpPr>
        <p:grpSpPr>
          <a:xfrm rot="0">
            <a:off x="12232740" y="4798091"/>
            <a:ext cx="2815861" cy="2771138"/>
            <a:chOff x="0" y="0"/>
            <a:chExt cx="3754481" cy="3694851"/>
          </a:xfrm>
        </p:grpSpPr>
        <p:sp>
          <p:nvSpPr>
            <p:cNvPr name="TextBox 33" id="33"/>
            <p:cNvSpPr txBox="true"/>
            <p:nvPr/>
          </p:nvSpPr>
          <p:spPr>
            <a:xfrm rot="0">
              <a:off x="0" y="-38100"/>
              <a:ext cx="3754481" cy="1145513"/>
            </a:xfrm>
            <a:prstGeom prst="rect">
              <a:avLst/>
            </a:prstGeom>
          </p:spPr>
          <p:txBody>
            <a:bodyPr anchor="t" rtlCol="false" tIns="0" lIns="0" bIns="0" rIns="0">
              <a:spAutoFit/>
            </a:bodyPr>
            <a:lstStyle/>
            <a:p>
              <a:pPr algn="ctr" marL="0" indent="0" lvl="0">
                <a:lnSpc>
                  <a:spcPts val="3571"/>
                </a:lnSpc>
                <a:spcBef>
                  <a:spcPct val="0"/>
                </a:spcBef>
              </a:pPr>
              <a:r>
                <a:rPr lang="en-US" b="true" sz="2550">
                  <a:solidFill>
                    <a:srgbClr val="111111"/>
                  </a:solidFill>
                  <a:latin typeface="Open Sauce Bold"/>
                  <a:ea typeface="Open Sauce Bold"/>
                  <a:cs typeface="Open Sauce Bold"/>
                  <a:sym typeface="Open Sauce Bold"/>
                </a:rPr>
                <a:t>RANDOM FOREST</a:t>
              </a:r>
            </a:p>
          </p:txBody>
        </p:sp>
        <p:sp>
          <p:nvSpPr>
            <p:cNvPr name="TextBox 34" id="34"/>
            <p:cNvSpPr txBox="true"/>
            <p:nvPr/>
          </p:nvSpPr>
          <p:spPr>
            <a:xfrm rot="0">
              <a:off x="0" y="1952437"/>
              <a:ext cx="3754481" cy="1742414"/>
            </a:xfrm>
            <a:prstGeom prst="rect">
              <a:avLst/>
            </a:prstGeom>
          </p:spPr>
          <p:txBody>
            <a:bodyPr anchor="t" rtlCol="false" tIns="0" lIns="0" bIns="0" rIns="0">
              <a:spAutoFit/>
            </a:bodyPr>
            <a:lstStyle/>
            <a:p>
              <a:pPr algn="l">
                <a:lnSpc>
                  <a:spcPts val="3571"/>
                </a:lnSpc>
              </a:pPr>
              <a:r>
                <a:rPr lang="en-US" sz="2550" i="true">
                  <a:solidFill>
                    <a:srgbClr val="111111"/>
                  </a:solidFill>
                  <a:latin typeface="Open Sauce Italics"/>
                  <a:ea typeface="Open Sauce Italics"/>
                  <a:cs typeface="Open Sauce Italics"/>
                  <a:sym typeface="Open Sauce Italics"/>
                </a:rPr>
                <a:t> Accur</a:t>
              </a:r>
              <a:r>
                <a:rPr lang="en-US" sz="2550" i="true" u="none">
                  <a:solidFill>
                    <a:srgbClr val="111111"/>
                  </a:solidFill>
                  <a:latin typeface="Open Sauce Italics"/>
                  <a:ea typeface="Open Sauce Italics"/>
                  <a:cs typeface="Open Sauce Italics"/>
                  <a:sym typeface="Open Sauce Italics"/>
                </a:rPr>
                <a:t>acy</a:t>
              </a:r>
              <a:r>
                <a:rPr lang="en-US" sz="2550" u="none">
                  <a:solidFill>
                    <a:srgbClr val="111111"/>
                  </a:solidFill>
                  <a:latin typeface="Open Sauce"/>
                  <a:ea typeface="Open Sauce"/>
                  <a:cs typeface="Open Sauce"/>
                  <a:sym typeface="Open Sauce"/>
                </a:rPr>
                <a:t>- </a:t>
              </a:r>
              <a:r>
                <a:rPr lang="en-US" b="true" sz="2550" u="none">
                  <a:solidFill>
                    <a:srgbClr val="111111"/>
                  </a:solidFill>
                  <a:latin typeface="Open Sauce Bold"/>
                  <a:ea typeface="Open Sauce Bold"/>
                  <a:cs typeface="Open Sauce Bold"/>
                  <a:sym typeface="Open Sauce Bold"/>
                </a:rPr>
                <a:t>97.20</a:t>
              </a:r>
            </a:p>
            <a:p>
              <a:pPr algn="l" marL="0" indent="0" lvl="0">
                <a:lnSpc>
                  <a:spcPts val="3571"/>
                </a:lnSpc>
              </a:pPr>
              <a:r>
                <a:rPr lang="en-US" sz="2550" i="true" u="none">
                  <a:solidFill>
                    <a:srgbClr val="111111"/>
                  </a:solidFill>
                  <a:latin typeface="Open Sauce Italics"/>
                  <a:ea typeface="Open Sauce Italics"/>
                  <a:cs typeface="Open Sauce Italics"/>
                  <a:sym typeface="Open Sauce Italics"/>
                </a:rPr>
                <a:t>ROC_AUC_Score</a:t>
              </a:r>
              <a:r>
                <a:rPr lang="en-US" sz="2550" u="none">
                  <a:solidFill>
                    <a:srgbClr val="111111"/>
                  </a:solidFill>
                  <a:latin typeface="Open Sauce"/>
                  <a:ea typeface="Open Sauce"/>
                  <a:cs typeface="Open Sauce"/>
                  <a:sym typeface="Open Sauce"/>
                </a:rPr>
                <a:t>-</a:t>
              </a:r>
              <a:r>
                <a:rPr lang="en-US" b="true" sz="2550" u="none">
                  <a:solidFill>
                    <a:srgbClr val="111111"/>
                  </a:solidFill>
                  <a:latin typeface="Open Sauce Bold"/>
                  <a:ea typeface="Open Sauce Bold"/>
                  <a:cs typeface="Open Sauce Bold"/>
                  <a:sym typeface="Open Sauce Bold"/>
                </a:rPr>
                <a:t>99.54</a:t>
              </a:r>
            </a:p>
          </p:txBody>
        </p:sp>
      </p:grpSp>
      <p:grpSp>
        <p:nvGrpSpPr>
          <p:cNvPr name="Group 35" id="35"/>
          <p:cNvGrpSpPr/>
          <p:nvPr/>
        </p:nvGrpSpPr>
        <p:grpSpPr>
          <a:xfrm rot="0">
            <a:off x="15305586" y="4789770"/>
            <a:ext cx="2785022" cy="2765303"/>
            <a:chOff x="0" y="0"/>
            <a:chExt cx="3713363" cy="3687071"/>
          </a:xfrm>
        </p:grpSpPr>
        <p:sp>
          <p:nvSpPr>
            <p:cNvPr name="TextBox 36" id="36"/>
            <p:cNvSpPr txBox="true"/>
            <p:nvPr/>
          </p:nvSpPr>
          <p:spPr>
            <a:xfrm rot="0">
              <a:off x="0" y="-47625"/>
              <a:ext cx="3713363" cy="1155984"/>
            </a:xfrm>
            <a:prstGeom prst="rect">
              <a:avLst/>
            </a:prstGeom>
          </p:spPr>
          <p:txBody>
            <a:bodyPr anchor="t" rtlCol="false" tIns="0" lIns="0" bIns="0" rIns="0">
              <a:spAutoFit/>
            </a:bodyPr>
            <a:lstStyle/>
            <a:p>
              <a:pPr algn="ctr" marL="0" indent="0" lvl="0">
                <a:lnSpc>
                  <a:spcPts val="3531"/>
                </a:lnSpc>
                <a:spcBef>
                  <a:spcPct val="0"/>
                </a:spcBef>
              </a:pPr>
              <a:r>
                <a:rPr lang="en-US" b="true" sz="2522">
                  <a:solidFill>
                    <a:srgbClr val="111111"/>
                  </a:solidFill>
                  <a:latin typeface="Open Sauce Bold"/>
                  <a:ea typeface="Open Sauce Bold"/>
                  <a:cs typeface="Open Sauce Bold"/>
                  <a:sym typeface="Open Sauce Bold"/>
                </a:rPr>
                <a:t>GRADIENT BOOSTING</a:t>
              </a:r>
            </a:p>
          </p:txBody>
        </p:sp>
        <p:sp>
          <p:nvSpPr>
            <p:cNvPr name="TextBox 37" id="37"/>
            <p:cNvSpPr txBox="true"/>
            <p:nvPr/>
          </p:nvSpPr>
          <p:spPr>
            <a:xfrm rot="0">
              <a:off x="0" y="1934186"/>
              <a:ext cx="3713363" cy="1752885"/>
            </a:xfrm>
            <a:prstGeom prst="rect">
              <a:avLst/>
            </a:prstGeom>
          </p:spPr>
          <p:txBody>
            <a:bodyPr anchor="t" rtlCol="false" tIns="0" lIns="0" bIns="0" rIns="0">
              <a:spAutoFit/>
            </a:bodyPr>
            <a:lstStyle/>
            <a:p>
              <a:pPr algn="l">
                <a:lnSpc>
                  <a:spcPts val="3531"/>
                </a:lnSpc>
              </a:pPr>
              <a:r>
                <a:rPr lang="en-US" sz="2522" i="true">
                  <a:solidFill>
                    <a:srgbClr val="111111"/>
                  </a:solidFill>
                  <a:latin typeface="Open Sauce Italics"/>
                  <a:ea typeface="Open Sauce Italics"/>
                  <a:cs typeface="Open Sauce Italics"/>
                  <a:sym typeface="Open Sauce Italics"/>
                </a:rPr>
                <a:t> Accur</a:t>
              </a:r>
              <a:r>
                <a:rPr lang="en-US" sz="2522" i="true" u="none">
                  <a:solidFill>
                    <a:srgbClr val="111111"/>
                  </a:solidFill>
                  <a:latin typeface="Open Sauce Italics"/>
                  <a:ea typeface="Open Sauce Italics"/>
                  <a:cs typeface="Open Sauce Italics"/>
                  <a:sym typeface="Open Sauce Italics"/>
                </a:rPr>
                <a:t>acy</a:t>
              </a:r>
              <a:r>
                <a:rPr lang="en-US" sz="2522" u="none">
                  <a:solidFill>
                    <a:srgbClr val="111111"/>
                  </a:solidFill>
                  <a:latin typeface="Open Sauce"/>
                  <a:ea typeface="Open Sauce"/>
                  <a:cs typeface="Open Sauce"/>
                  <a:sym typeface="Open Sauce"/>
                </a:rPr>
                <a:t>- </a:t>
              </a:r>
              <a:r>
                <a:rPr lang="en-US" b="true" sz="2522" u="none">
                  <a:solidFill>
                    <a:srgbClr val="111111"/>
                  </a:solidFill>
                  <a:latin typeface="Open Sauce Bold"/>
                  <a:ea typeface="Open Sauce Bold"/>
                  <a:cs typeface="Open Sauce Bold"/>
                  <a:sym typeface="Open Sauce Bold"/>
                </a:rPr>
                <a:t>96.54</a:t>
              </a:r>
            </a:p>
            <a:p>
              <a:pPr algn="l" marL="0" indent="0" lvl="0">
                <a:lnSpc>
                  <a:spcPts val="3531"/>
                </a:lnSpc>
              </a:pPr>
              <a:r>
                <a:rPr lang="en-US" sz="2522" i="true" u="none">
                  <a:solidFill>
                    <a:srgbClr val="111111"/>
                  </a:solidFill>
                  <a:latin typeface="Open Sauce Italics"/>
                  <a:ea typeface="Open Sauce Italics"/>
                  <a:cs typeface="Open Sauce Italics"/>
                  <a:sym typeface="Open Sauce Italics"/>
                </a:rPr>
                <a:t>ROC_AUC_Score</a:t>
              </a:r>
              <a:r>
                <a:rPr lang="en-US" sz="2522" u="none">
                  <a:solidFill>
                    <a:srgbClr val="111111"/>
                  </a:solidFill>
                  <a:latin typeface="Open Sauce"/>
                  <a:ea typeface="Open Sauce"/>
                  <a:cs typeface="Open Sauce"/>
                  <a:sym typeface="Open Sauce"/>
                </a:rPr>
                <a:t>-</a:t>
              </a:r>
              <a:r>
                <a:rPr lang="en-US" b="true" sz="2522" u="none">
                  <a:solidFill>
                    <a:srgbClr val="111111"/>
                  </a:solidFill>
                  <a:latin typeface="Open Sauce Bold"/>
                  <a:ea typeface="Open Sauce Bold"/>
                  <a:cs typeface="Open Sauce Bold"/>
                  <a:sym typeface="Open Sauce Bold"/>
                </a:rPr>
                <a:t>99.40</a:t>
              </a:r>
            </a:p>
          </p:txBody>
        </p:sp>
      </p:grpSp>
      <p:sp>
        <p:nvSpPr>
          <p:cNvPr name="AutoShape 38" id="38"/>
          <p:cNvSpPr/>
          <p:nvPr/>
        </p:nvSpPr>
        <p:spPr>
          <a:xfrm flipV="true">
            <a:off x="4576242" y="2244027"/>
            <a:ext cx="0" cy="1318245"/>
          </a:xfrm>
          <a:prstGeom prst="line">
            <a:avLst/>
          </a:prstGeom>
          <a:ln cap="flat" w="47625">
            <a:solidFill>
              <a:srgbClr val="DBDCDC"/>
            </a:solidFill>
            <a:prstDash val="solid"/>
            <a:headEnd type="none" len="sm" w="sm"/>
            <a:tailEnd type="none" len="sm" w="sm"/>
          </a:ln>
        </p:spPr>
      </p:sp>
      <p:sp>
        <p:nvSpPr>
          <p:cNvPr name="AutoShape 39" id="39"/>
          <p:cNvSpPr/>
          <p:nvPr/>
        </p:nvSpPr>
        <p:spPr>
          <a:xfrm flipV="true">
            <a:off x="7551464" y="2245286"/>
            <a:ext cx="0" cy="1316986"/>
          </a:xfrm>
          <a:prstGeom prst="line">
            <a:avLst/>
          </a:prstGeom>
          <a:ln cap="flat" w="47625">
            <a:solidFill>
              <a:srgbClr val="DBDCDC"/>
            </a:solidFill>
            <a:prstDash val="solid"/>
            <a:headEnd type="none" len="sm" w="sm"/>
            <a:tailEnd type="none" len="sm" w="sm"/>
          </a:ln>
        </p:spPr>
      </p:sp>
      <p:sp>
        <p:nvSpPr>
          <p:cNvPr name="AutoShape 40" id="40"/>
          <p:cNvSpPr/>
          <p:nvPr/>
        </p:nvSpPr>
        <p:spPr>
          <a:xfrm flipV="true">
            <a:off x="10528968" y="2244027"/>
            <a:ext cx="0" cy="1318245"/>
          </a:xfrm>
          <a:prstGeom prst="line">
            <a:avLst/>
          </a:prstGeom>
          <a:ln cap="flat" w="47625">
            <a:solidFill>
              <a:srgbClr val="DBDCDC"/>
            </a:solidFill>
            <a:prstDash val="solid"/>
            <a:headEnd type="none" len="sm" w="sm"/>
            <a:tailEnd type="none" len="sm" w="sm"/>
          </a:ln>
        </p:spPr>
      </p:sp>
      <p:sp>
        <p:nvSpPr>
          <p:cNvPr name="AutoShape 41" id="41"/>
          <p:cNvSpPr/>
          <p:nvPr/>
        </p:nvSpPr>
        <p:spPr>
          <a:xfrm flipV="true">
            <a:off x="13612190" y="2245286"/>
            <a:ext cx="0" cy="1292984"/>
          </a:xfrm>
          <a:prstGeom prst="line">
            <a:avLst/>
          </a:prstGeom>
          <a:ln cap="flat" w="47625">
            <a:solidFill>
              <a:srgbClr val="DBDCDC"/>
            </a:solidFill>
            <a:prstDash val="solid"/>
            <a:headEnd type="none" len="sm" w="sm"/>
            <a:tailEnd type="none" len="sm" w="sm"/>
          </a:ln>
        </p:spPr>
      </p:sp>
      <p:sp>
        <p:nvSpPr>
          <p:cNvPr name="AutoShape 42" id="42"/>
          <p:cNvSpPr/>
          <p:nvPr/>
        </p:nvSpPr>
        <p:spPr>
          <a:xfrm flipV="true">
            <a:off x="16693429" y="2245286"/>
            <a:ext cx="0" cy="1292984"/>
          </a:xfrm>
          <a:prstGeom prst="line">
            <a:avLst/>
          </a:prstGeom>
          <a:ln cap="flat" w="47625">
            <a:solidFill>
              <a:srgbClr val="DBDCDC"/>
            </a:solidFill>
            <a:prstDash val="solid"/>
            <a:headEnd type="none" len="sm" w="sm"/>
            <a:tailEnd type="none" len="sm" w="sm"/>
          </a:ln>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16948" y="229485"/>
            <a:ext cx="7376604" cy="9826324"/>
            <a:chOff x="0" y="0"/>
            <a:chExt cx="1208297" cy="1609564"/>
          </a:xfrm>
        </p:grpSpPr>
        <p:sp>
          <p:nvSpPr>
            <p:cNvPr name="Freeform 3" id="3"/>
            <p:cNvSpPr/>
            <p:nvPr/>
          </p:nvSpPr>
          <p:spPr>
            <a:xfrm flipH="false" flipV="false" rot="0">
              <a:off x="0" y="0"/>
              <a:ext cx="1208297" cy="1609564"/>
            </a:xfrm>
            <a:custGeom>
              <a:avLst/>
              <a:gdLst/>
              <a:ahLst/>
              <a:cxnLst/>
              <a:rect r="r" b="b" t="t" l="l"/>
              <a:pathLst>
                <a:path h="1609564" w="1208297">
                  <a:moveTo>
                    <a:pt x="1083837" y="1609564"/>
                  </a:moveTo>
                  <a:lnTo>
                    <a:pt x="124460" y="1609564"/>
                  </a:lnTo>
                  <a:cubicBezTo>
                    <a:pt x="55880" y="1609564"/>
                    <a:pt x="0" y="1553684"/>
                    <a:pt x="0" y="1485104"/>
                  </a:cubicBezTo>
                  <a:lnTo>
                    <a:pt x="0" y="124460"/>
                  </a:lnTo>
                  <a:cubicBezTo>
                    <a:pt x="0" y="55880"/>
                    <a:pt x="55880" y="0"/>
                    <a:pt x="124460" y="0"/>
                  </a:cubicBezTo>
                  <a:lnTo>
                    <a:pt x="1083837" y="0"/>
                  </a:lnTo>
                  <a:cubicBezTo>
                    <a:pt x="1152417" y="0"/>
                    <a:pt x="1208297" y="55880"/>
                    <a:pt x="1208297" y="124460"/>
                  </a:cubicBezTo>
                  <a:lnTo>
                    <a:pt x="1208297" y="1485104"/>
                  </a:lnTo>
                  <a:cubicBezTo>
                    <a:pt x="1208297" y="1553684"/>
                    <a:pt x="1152417" y="1609564"/>
                    <a:pt x="1083837" y="1609564"/>
                  </a:cubicBezTo>
                  <a:close/>
                </a:path>
              </a:pathLst>
            </a:custGeom>
            <a:solidFill>
              <a:srgbClr val="DBDCDC"/>
            </a:solidFill>
          </p:spPr>
        </p:sp>
      </p:grpSp>
      <p:grpSp>
        <p:nvGrpSpPr>
          <p:cNvPr name="Group 4" id="4"/>
          <p:cNvGrpSpPr/>
          <p:nvPr/>
        </p:nvGrpSpPr>
        <p:grpSpPr>
          <a:xfrm rot="0">
            <a:off x="6419378" y="9343707"/>
            <a:ext cx="470732" cy="239358"/>
            <a:chOff x="0" y="0"/>
            <a:chExt cx="627643" cy="319144"/>
          </a:xfrm>
        </p:grpSpPr>
        <p:grpSp>
          <p:nvGrpSpPr>
            <p:cNvPr name="Group 5" id="5"/>
            <p:cNvGrpSpPr/>
            <p:nvPr/>
          </p:nvGrpSpPr>
          <p:grpSpPr>
            <a:xfrm rot="0">
              <a:off x="0" y="0"/>
              <a:ext cx="627643" cy="319144"/>
              <a:chOff x="0" y="0"/>
              <a:chExt cx="3763941" cy="1913890"/>
            </a:xfrm>
          </p:grpSpPr>
          <p:sp>
            <p:nvSpPr>
              <p:cNvPr name="Freeform 6" id="6"/>
              <p:cNvSpPr/>
              <p:nvPr/>
            </p:nvSpPr>
            <p:spPr>
              <a:xfrm flipH="false" flipV="false" rot="0">
                <a:off x="0" y="0"/>
                <a:ext cx="3763941" cy="1913890"/>
              </a:xfrm>
              <a:custGeom>
                <a:avLst/>
                <a:gdLst/>
                <a:ahLst/>
                <a:cxnLst/>
                <a:rect r="r" b="b" t="t" l="l"/>
                <a:pathLst>
                  <a:path h="1913890" w="3763941">
                    <a:moveTo>
                      <a:pt x="3763941" y="956945"/>
                    </a:moveTo>
                    <a:cubicBezTo>
                      <a:pt x="3763941" y="1485392"/>
                      <a:pt x="3335570" y="1913890"/>
                      <a:pt x="2806996" y="1913890"/>
                    </a:cubicBezTo>
                    <a:lnTo>
                      <a:pt x="956945" y="1913890"/>
                    </a:lnTo>
                    <a:cubicBezTo>
                      <a:pt x="428371" y="1913890"/>
                      <a:pt x="0" y="1485392"/>
                      <a:pt x="0" y="956945"/>
                    </a:cubicBezTo>
                    <a:cubicBezTo>
                      <a:pt x="0" y="428371"/>
                      <a:pt x="428371" y="0"/>
                      <a:pt x="956945" y="0"/>
                    </a:cubicBezTo>
                    <a:lnTo>
                      <a:pt x="2806996" y="0"/>
                    </a:lnTo>
                    <a:cubicBezTo>
                      <a:pt x="3335443" y="0"/>
                      <a:pt x="3763941" y="428371"/>
                      <a:pt x="3763941" y="956945"/>
                    </a:cubicBezTo>
                    <a:close/>
                  </a:path>
                </a:pathLst>
              </a:custGeom>
              <a:solidFill>
                <a:srgbClr val="FFFFFF"/>
              </a:solidFill>
            </p:spPr>
          </p:sp>
        </p:grpSp>
        <p:grpSp>
          <p:nvGrpSpPr>
            <p:cNvPr name="Group 7" id="7"/>
            <p:cNvGrpSpPr/>
            <p:nvPr/>
          </p:nvGrpSpPr>
          <p:grpSpPr>
            <a:xfrm rot="0">
              <a:off x="313822" y="20591"/>
              <a:ext cx="277962" cy="277962"/>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9606A"/>
              </a:solidFill>
            </p:spPr>
          </p:sp>
        </p:grpSp>
      </p:grpSp>
      <p:sp>
        <p:nvSpPr>
          <p:cNvPr name="Freeform 9" id="9"/>
          <p:cNvSpPr/>
          <p:nvPr/>
        </p:nvSpPr>
        <p:spPr>
          <a:xfrm flipH="false" flipV="false" rot="0">
            <a:off x="1028700" y="1028700"/>
            <a:ext cx="255713" cy="63928"/>
          </a:xfrm>
          <a:custGeom>
            <a:avLst/>
            <a:gdLst/>
            <a:ahLst/>
            <a:cxnLst/>
            <a:rect r="r" b="b" t="t" l="l"/>
            <a:pathLst>
              <a:path h="63928" w="255713">
                <a:moveTo>
                  <a:pt x="0" y="0"/>
                </a:moveTo>
                <a:lnTo>
                  <a:pt x="255713" y="0"/>
                </a:lnTo>
                <a:lnTo>
                  <a:pt x="255713" y="63928"/>
                </a:lnTo>
                <a:lnTo>
                  <a:pt x="0" y="639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0" id="10"/>
          <p:cNvSpPr txBox="true"/>
          <p:nvPr/>
        </p:nvSpPr>
        <p:spPr>
          <a:xfrm rot="0">
            <a:off x="1028700" y="3984238"/>
            <a:ext cx="5753100" cy="1285875"/>
          </a:xfrm>
          <a:prstGeom prst="rect">
            <a:avLst/>
          </a:prstGeom>
        </p:spPr>
        <p:txBody>
          <a:bodyPr anchor="t" rtlCol="false" tIns="0" lIns="0" bIns="0" rIns="0">
            <a:spAutoFit/>
          </a:bodyPr>
          <a:lstStyle/>
          <a:p>
            <a:pPr algn="l" marL="0" indent="0" lvl="0">
              <a:lnSpc>
                <a:spcPts val="5169"/>
              </a:lnSpc>
              <a:spcBef>
                <a:spcPct val="0"/>
              </a:spcBef>
            </a:pPr>
            <a:r>
              <a:rPr lang="en-US" b="true" sz="4307">
                <a:solidFill>
                  <a:srgbClr val="111111"/>
                </a:solidFill>
                <a:latin typeface="Open Sauce Semi-Bold"/>
                <a:ea typeface="Open Sauce Semi-Bold"/>
                <a:cs typeface="Open Sauce Semi-Bold"/>
                <a:sym typeface="Open Sauce Semi-Bold"/>
              </a:rPr>
              <a:t>Observations on Model Performance</a:t>
            </a:r>
          </a:p>
        </p:txBody>
      </p:sp>
      <p:sp>
        <p:nvSpPr>
          <p:cNvPr name="TextBox 11" id="11"/>
          <p:cNvSpPr txBox="true"/>
          <p:nvPr/>
        </p:nvSpPr>
        <p:spPr>
          <a:xfrm rot="0">
            <a:off x="7929043" y="775535"/>
            <a:ext cx="9889390" cy="8787765"/>
          </a:xfrm>
          <a:prstGeom prst="rect">
            <a:avLst/>
          </a:prstGeom>
        </p:spPr>
        <p:txBody>
          <a:bodyPr anchor="t" rtlCol="false" tIns="0" lIns="0" bIns="0" rIns="0">
            <a:spAutoFit/>
          </a:bodyPr>
          <a:lstStyle/>
          <a:p>
            <a:pPr algn="l" marL="518160" indent="-259080" lvl="1">
              <a:lnSpc>
                <a:spcPts val="3359"/>
              </a:lnSpc>
              <a:buFont typeface="Arial"/>
              <a:buChar char="•"/>
            </a:pPr>
            <a:r>
              <a:rPr lang="en-US" sz="2400" u="sng">
                <a:solidFill>
                  <a:srgbClr val="111111"/>
                </a:solidFill>
                <a:latin typeface="Open Sauce"/>
                <a:ea typeface="Open Sauce"/>
                <a:cs typeface="Open Sauce"/>
                <a:sym typeface="Open Sauce"/>
              </a:rPr>
              <a:t>Random Forest</a:t>
            </a:r>
            <a:r>
              <a:rPr lang="en-US" sz="2400">
                <a:solidFill>
                  <a:srgbClr val="111111"/>
                </a:solidFill>
                <a:latin typeface="Open Sauce"/>
                <a:ea typeface="Open Sauce"/>
                <a:cs typeface="Open Sauce"/>
                <a:sym typeface="Open Sauce"/>
              </a:rPr>
              <a:t> and </a:t>
            </a:r>
            <a:r>
              <a:rPr lang="en-US" sz="2400" u="sng">
                <a:solidFill>
                  <a:srgbClr val="111111"/>
                </a:solidFill>
                <a:latin typeface="Open Sauce"/>
                <a:ea typeface="Open Sauce"/>
                <a:cs typeface="Open Sauce"/>
                <a:sym typeface="Open Sauce"/>
              </a:rPr>
              <a:t>Gradient Boosting</a:t>
            </a:r>
            <a:r>
              <a:rPr lang="en-US" sz="2400">
                <a:solidFill>
                  <a:srgbClr val="111111"/>
                </a:solidFill>
                <a:latin typeface="Open Sauce"/>
                <a:ea typeface="Open Sauce"/>
                <a:cs typeface="Open Sauce"/>
                <a:sym typeface="Open Sauce"/>
              </a:rPr>
              <a:t> show the </a:t>
            </a:r>
            <a:r>
              <a:rPr lang="en-US" b="true" sz="2400">
                <a:solidFill>
                  <a:srgbClr val="111111"/>
                </a:solidFill>
                <a:latin typeface="Open Sauce Bold"/>
                <a:ea typeface="Open Sauce Bold"/>
                <a:cs typeface="Open Sauce Bold"/>
                <a:sym typeface="Open Sauce Bold"/>
              </a:rPr>
              <a:t>highest accuracy and ROC AUC</a:t>
            </a:r>
            <a:r>
              <a:rPr lang="en-US" sz="2400">
                <a:solidFill>
                  <a:srgbClr val="111111"/>
                </a:solidFill>
                <a:latin typeface="Open Sauce"/>
                <a:ea typeface="Open Sauce"/>
                <a:cs typeface="Open Sauce"/>
                <a:sym typeface="Open Sauce"/>
              </a:rPr>
              <a:t>, indicating strong predictive performance on the imbalanced dataset. They seem to be the best-performing individual models out of those tested.</a:t>
            </a:r>
          </a:p>
          <a:p>
            <a:pPr algn="l" marL="518160" indent="-259080" lvl="1">
              <a:lnSpc>
                <a:spcPts val="3359"/>
              </a:lnSpc>
              <a:buFont typeface="Arial"/>
              <a:buChar char="•"/>
            </a:pPr>
            <a:r>
              <a:rPr lang="en-US" sz="2400" u="sng">
                <a:solidFill>
                  <a:srgbClr val="111111"/>
                </a:solidFill>
                <a:latin typeface="Open Sauce"/>
                <a:ea typeface="Open Sauce"/>
                <a:cs typeface="Open Sauce"/>
                <a:sym typeface="Open Sauce"/>
              </a:rPr>
              <a:t>Logistic Regression</a:t>
            </a:r>
            <a:r>
              <a:rPr lang="en-US" sz="2400">
                <a:solidFill>
                  <a:srgbClr val="111111"/>
                </a:solidFill>
                <a:latin typeface="Open Sauce"/>
                <a:ea typeface="Open Sauce"/>
                <a:cs typeface="Open Sauce"/>
                <a:sym typeface="Open Sauce"/>
              </a:rPr>
              <a:t> has a </a:t>
            </a:r>
            <a:r>
              <a:rPr lang="en-US" b="true" sz="2400">
                <a:solidFill>
                  <a:srgbClr val="111111"/>
                </a:solidFill>
                <a:latin typeface="Open Sauce Bold"/>
                <a:ea typeface="Open Sauce Bold"/>
                <a:cs typeface="Open Sauce Bold"/>
                <a:sym typeface="Open Sauce Bold"/>
              </a:rPr>
              <a:t>lower accuracy</a:t>
            </a:r>
            <a:r>
              <a:rPr lang="en-US" sz="2400">
                <a:solidFill>
                  <a:srgbClr val="111111"/>
                </a:solidFill>
                <a:latin typeface="Open Sauce"/>
                <a:ea typeface="Open Sauce"/>
                <a:cs typeface="Open Sauce"/>
                <a:sym typeface="Open Sauce"/>
              </a:rPr>
              <a:t> compared to ensemble methods (Random Forest, Gradient Boosting, AdaBoost). Its performance is decent, but it lags behind the ensemble models.</a:t>
            </a:r>
          </a:p>
          <a:p>
            <a:pPr algn="l" marL="518160" indent="-259080" lvl="1">
              <a:lnSpc>
                <a:spcPts val="3359"/>
              </a:lnSpc>
              <a:buFont typeface="Arial"/>
              <a:buChar char="•"/>
            </a:pPr>
            <a:r>
              <a:rPr lang="en-US" sz="2400" u="sng">
                <a:solidFill>
                  <a:srgbClr val="111111"/>
                </a:solidFill>
                <a:latin typeface="Open Sauce"/>
                <a:ea typeface="Open Sauce"/>
                <a:cs typeface="Open Sauce"/>
                <a:sym typeface="Open Sauce"/>
              </a:rPr>
              <a:t>SVM</a:t>
            </a:r>
            <a:r>
              <a:rPr lang="en-US" sz="2400">
                <a:solidFill>
                  <a:srgbClr val="111111"/>
                </a:solidFill>
                <a:latin typeface="Open Sauce"/>
                <a:ea typeface="Open Sauce"/>
                <a:cs typeface="Open Sauce"/>
                <a:sym typeface="Open Sauce"/>
              </a:rPr>
              <a:t> performs reasonably well, with a ROC AUC score that is not significantly lower than the top-performing models. Its accuracy might be lower, but it still shows good discrimination between the two classes. Its absence of a predict_proba method made it harder to evaluate the ROC_AUC.</a:t>
            </a:r>
          </a:p>
          <a:p>
            <a:pPr algn="l" marL="518160" indent="-259080" lvl="1">
              <a:lnSpc>
                <a:spcPts val="3359"/>
              </a:lnSpc>
              <a:buFont typeface="Arial"/>
              <a:buChar char="•"/>
            </a:pPr>
            <a:r>
              <a:rPr lang="en-US" sz="2400" u="sng">
                <a:solidFill>
                  <a:srgbClr val="111111"/>
                </a:solidFill>
                <a:latin typeface="Open Sauce"/>
                <a:ea typeface="Open Sauce"/>
                <a:cs typeface="Open Sauce"/>
                <a:sym typeface="Open Sauce"/>
              </a:rPr>
              <a:t>Adaboost</a:t>
            </a:r>
            <a:r>
              <a:rPr lang="en-US" sz="2400">
                <a:solidFill>
                  <a:srgbClr val="111111"/>
                </a:solidFill>
                <a:latin typeface="Open Sauce"/>
                <a:ea typeface="Open Sauce"/>
                <a:cs typeface="Open Sauce"/>
                <a:sym typeface="Open Sauce"/>
              </a:rPr>
              <a:t> shows decent performance, showing promise but not outperforming Random Forest and Gradient Boosting.</a:t>
            </a:r>
          </a:p>
          <a:p>
            <a:pPr algn="l" marL="518160" indent="-259080" lvl="1">
              <a:lnSpc>
                <a:spcPts val="3359"/>
              </a:lnSpc>
              <a:buFont typeface="Arial"/>
              <a:buChar char="•"/>
            </a:pPr>
            <a:r>
              <a:rPr lang="en-US" sz="2400" u="sng">
                <a:solidFill>
                  <a:srgbClr val="111111"/>
                </a:solidFill>
                <a:latin typeface="Open Sauce"/>
                <a:ea typeface="Open Sauce"/>
                <a:cs typeface="Open Sauce"/>
                <a:sym typeface="Open Sauce"/>
              </a:rPr>
              <a:t>Naive Bayes</a:t>
            </a:r>
            <a:r>
              <a:rPr lang="en-US" sz="2400">
                <a:solidFill>
                  <a:srgbClr val="111111"/>
                </a:solidFill>
                <a:latin typeface="Open Sauce"/>
                <a:ea typeface="Open Sauce"/>
                <a:cs typeface="Open Sauce"/>
                <a:sym typeface="Open Sauce"/>
              </a:rPr>
              <a:t> underperforms compared to other models. Its simplicity and assumptions may not align well with the characteristics of this dataset, leading to lower accuracy and ROC_AUC. The large discrepancy between Naive Bayes's performance and the others suggests that more complex models capture the patterns in the data better.</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1F2F2"/>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913203"/>
            <a:ext cx="10265652" cy="7858084"/>
          </a:xfrm>
          <a:custGeom>
            <a:avLst/>
            <a:gdLst/>
            <a:ahLst/>
            <a:cxnLst/>
            <a:rect r="r" b="b" t="t" l="l"/>
            <a:pathLst>
              <a:path h="7858084" w="10265652">
                <a:moveTo>
                  <a:pt x="0" y="0"/>
                </a:moveTo>
                <a:lnTo>
                  <a:pt x="10265652" y="0"/>
                </a:lnTo>
                <a:lnTo>
                  <a:pt x="10265652" y="7858084"/>
                </a:lnTo>
                <a:lnTo>
                  <a:pt x="0" y="7858084"/>
                </a:lnTo>
                <a:lnTo>
                  <a:pt x="0" y="0"/>
                </a:lnTo>
                <a:close/>
              </a:path>
            </a:pathLst>
          </a:custGeom>
          <a:blipFill>
            <a:blip r:embed="rId2"/>
            <a:stretch>
              <a:fillRect l="-16978" t="0" r="-16978" b="0"/>
            </a:stretch>
          </a:blipFill>
        </p:spPr>
      </p:sp>
      <p:sp>
        <p:nvSpPr>
          <p:cNvPr name="TextBox 3" id="3"/>
          <p:cNvSpPr txBox="true"/>
          <p:nvPr/>
        </p:nvSpPr>
        <p:spPr>
          <a:xfrm rot="0">
            <a:off x="11532203" y="3773488"/>
            <a:ext cx="6376829" cy="2635250"/>
          </a:xfrm>
          <a:prstGeom prst="rect">
            <a:avLst/>
          </a:prstGeom>
        </p:spPr>
        <p:txBody>
          <a:bodyPr anchor="t" rtlCol="false" tIns="0" lIns="0" bIns="0" rIns="0">
            <a:spAutoFit/>
          </a:bodyPr>
          <a:lstStyle/>
          <a:p>
            <a:pPr algn="ctr">
              <a:lnSpc>
                <a:spcPts val="7000"/>
              </a:lnSpc>
              <a:spcBef>
                <a:spcPct val="0"/>
              </a:spcBef>
            </a:pPr>
            <a:r>
              <a:rPr lang="en-US" b="true" sz="5000" i="true">
                <a:solidFill>
                  <a:srgbClr val="000000"/>
                </a:solidFill>
                <a:latin typeface="Open Sauce Bold Italics"/>
                <a:ea typeface="Open Sauce Bold Italics"/>
                <a:cs typeface="Open Sauce Bold Italics"/>
                <a:sym typeface="Open Sauce Bold Italics"/>
              </a:rPr>
              <a:t>Techniques to improved Model Performance</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16948" y="229485"/>
            <a:ext cx="7376604" cy="9826324"/>
            <a:chOff x="0" y="0"/>
            <a:chExt cx="1208297" cy="1609564"/>
          </a:xfrm>
        </p:grpSpPr>
        <p:sp>
          <p:nvSpPr>
            <p:cNvPr name="Freeform 3" id="3"/>
            <p:cNvSpPr/>
            <p:nvPr/>
          </p:nvSpPr>
          <p:spPr>
            <a:xfrm flipH="false" flipV="false" rot="0">
              <a:off x="0" y="0"/>
              <a:ext cx="1208297" cy="1609564"/>
            </a:xfrm>
            <a:custGeom>
              <a:avLst/>
              <a:gdLst/>
              <a:ahLst/>
              <a:cxnLst/>
              <a:rect r="r" b="b" t="t" l="l"/>
              <a:pathLst>
                <a:path h="1609564" w="1208297">
                  <a:moveTo>
                    <a:pt x="1083837" y="1609564"/>
                  </a:moveTo>
                  <a:lnTo>
                    <a:pt x="124460" y="1609564"/>
                  </a:lnTo>
                  <a:cubicBezTo>
                    <a:pt x="55880" y="1609564"/>
                    <a:pt x="0" y="1553684"/>
                    <a:pt x="0" y="1485104"/>
                  </a:cubicBezTo>
                  <a:lnTo>
                    <a:pt x="0" y="124460"/>
                  </a:lnTo>
                  <a:cubicBezTo>
                    <a:pt x="0" y="55880"/>
                    <a:pt x="55880" y="0"/>
                    <a:pt x="124460" y="0"/>
                  </a:cubicBezTo>
                  <a:lnTo>
                    <a:pt x="1083837" y="0"/>
                  </a:lnTo>
                  <a:cubicBezTo>
                    <a:pt x="1152417" y="0"/>
                    <a:pt x="1208297" y="55880"/>
                    <a:pt x="1208297" y="124460"/>
                  </a:cubicBezTo>
                  <a:lnTo>
                    <a:pt x="1208297" y="1485104"/>
                  </a:lnTo>
                  <a:cubicBezTo>
                    <a:pt x="1208297" y="1553684"/>
                    <a:pt x="1152417" y="1609564"/>
                    <a:pt x="1083837" y="1609564"/>
                  </a:cubicBezTo>
                  <a:close/>
                </a:path>
              </a:pathLst>
            </a:custGeom>
            <a:solidFill>
              <a:srgbClr val="DBDCDC"/>
            </a:solidFill>
          </p:spPr>
        </p:sp>
      </p:grpSp>
      <p:grpSp>
        <p:nvGrpSpPr>
          <p:cNvPr name="Group 4" id="4"/>
          <p:cNvGrpSpPr/>
          <p:nvPr/>
        </p:nvGrpSpPr>
        <p:grpSpPr>
          <a:xfrm rot="0">
            <a:off x="6419378" y="9343707"/>
            <a:ext cx="470732" cy="239358"/>
            <a:chOff x="0" y="0"/>
            <a:chExt cx="627643" cy="319144"/>
          </a:xfrm>
        </p:grpSpPr>
        <p:grpSp>
          <p:nvGrpSpPr>
            <p:cNvPr name="Group 5" id="5"/>
            <p:cNvGrpSpPr/>
            <p:nvPr/>
          </p:nvGrpSpPr>
          <p:grpSpPr>
            <a:xfrm rot="0">
              <a:off x="0" y="0"/>
              <a:ext cx="627643" cy="319144"/>
              <a:chOff x="0" y="0"/>
              <a:chExt cx="3763941" cy="1913890"/>
            </a:xfrm>
          </p:grpSpPr>
          <p:sp>
            <p:nvSpPr>
              <p:cNvPr name="Freeform 6" id="6"/>
              <p:cNvSpPr/>
              <p:nvPr/>
            </p:nvSpPr>
            <p:spPr>
              <a:xfrm flipH="false" flipV="false" rot="0">
                <a:off x="0" y="0"/>
                <a:ext cx="3763941" cy="1913890"/>
              </a:xfrm>
              <a:custGeom>
                <a:avLst/>
                <a:gdLst/>
                <a:ahLst/>
                <a:cxnLst/>
                <a:rect r="r" b="b" t="t" l="l"/>
                <a:pathLst>
                  <a:path h="1913890" w="3763941">
                    <a:moveTo>
                      <a:pt x="3763941" y="956945"/>
                    </a:moveTo>
                    <a:cubicBezTo>
                      <a:pt x="3763941" y="1485392"/>
                      <a:pt x="3335570" y="1913890"/>
                      <a:pt x="2806996" y="1913890"/>
                    </a:cubicBezTo>
                    <a:lnTo>
                      <a:pt x="956945" y="1913890"/>
                    </a:lnTo>
                    <a:cubicBezTo>
                      <a:pt x="428371" y="1913890"/>
                      <a:pt x="0" y="1485392"/>
                      <a:pt x="0" y="956945"/>
                    </a:cubicBezTo>
                    <a:cubicBezTo>
                      <a:pt x="0" y="428371"/>
                      <a:pt x="428371" y="0"/>
                      <a:pt x="956945" y="0"/>
                    </a:cubicBezTo>
                    <a:lnTo>
                      <a:pt x="2806996" y="0"/>
                    </a:lnTo>
                    <a:cubicBezTo>
                      <a:pt x="3335443" y="0"/>
                      <a:pt x="3763941" y="428371"/>
                      <a:pt x="3763941" y="956945"/>
                    </a:cubicBezTo>
                    <a:close/>
                  </a:path>
                </a:pathLst>
              </a:custGeom>
              <a:solidFill>
                <a:srgbClr val="FFFFFF"/>
              </a:solidFill>
            </p:spPr>
          </p:sp>
        </p:grpSp>
        <p:grpSp>
          <p:nvGrpSpPr>
            <p:cNvPr name="Group 7" id="7"/>
            <p:cNvGrpSpPr/>
            <p:nvPr/>
          </p:nvGrpSpPr>
          <p:grpSpPr>
            <a:xfrm rot="0">
              <a:off x="313822" y="20591"/>
              <a:ext cx="277962" cy="277962"/>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9606A"/>
              </a:solidFill>
            </p:spPr>
          </p:sp>
        </p:grpSp>
      </p:grpSp>
      <p:sp>
        <p:nvSpPr>
          <p:cNvPr name="Freeform 9" id="9"/>
          <p:cNvSpPr/>
          <p:nvPr/>
        </p:nvSpPr>
        <p:spPr>
          <a:xfrm flipH="false" flipV="false" rot="0">
            <a:off x="1028700" y="1028700"/>
            <a:ext cx="255713" cy="63928"/>
          </a:xfrm>
          <a:custGeom>
            <a:avLst/>
            <a:gdLst/>
            <a:ahLst/>
            <a:cxnLst/>
            <a:rect r="r" b="b" t="t" l="l"/>
            <a:pathLst>
              <a:path h="63928" w="255713">
                <a:moveTo>
                  <a:pt x="0" y="0"/>
                </a:moveTo>
                <a:lnTo>
                  <a:pt x="255713" y="0"/>
                </a:lnTo>
                <a:lnTo>
                  <a:pt x="255713" y="63928"/>
                </a:lnTo>
                <a:lnTo>
                  <a:pt x="0" y="639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0" id="10"/>
          <p:cNvGrpSpPr/>
          <p:nvPr/>
        </p:nvGrpSpPr>
        <p:grpSpPr>
          <a:xfrm rot="0">
            <a:off x="8125971" y="630932"/>
            <a:ext cx="4316099" cy="1744166"/>
            <a:chOff x="0" y="0"/>
            <a:chExt cx="5754799" cy="2325555"/>
          </a:xfrm>
        </p:grpSpPr>
        <p:sp>
          <p:nvSpPr>
            <p:cNvPr name="TextBox 11" id="11"/>
            <p:cNvSpPr txBox="true"/>
            <p:nvPr/>
          </p:nvSpPr>
          <p:spPr>
            <a:xfrm rot="0">
              <a:off x="0" y="-38100"/>
              <a:ext cx="5754799" cy="483237"/>
            </a:xfrm>
            <a:prstGeom prst="rect">
              <a:avLst/>
            </a:prstGeom>
          </p:spPr>
          <p:txBody>
            <a:bodyPr anchor="t" rtlCol="false" tIns="0" lIns="0" bIns="0" rIns="0">
              <a:spAutoFit/>
            </a:bodyPr>
            <a:lstStyle/>
            <a:p>
              <a:pPr algn="l" marL="0" indent="0" lvl="0">
                <a:lnSpc>
                  <a:spcPts val="3116"/>
                </a:lnSpc>
                <a:spcBef>
                  <a:spcPct val="0"/>
                </a:spcBef>
              </a:pPr>
              <a:r>
                <a:rPr lang="en-US" b="true" sz="2225">
                  <a:solidFill>
                    <a:srgbClr val="111111"/>
                  </a:solidFill>
                  <a:latin typeface="Open Sauce Bold"/>
                  <a:ea typeface="Open Sauce Bold"/>
                  <a:cs typeface="Open Sauce Bold"/>
                  <a:sym typeface="Open Sauce Bold"/>
                </a:rPr>
                <a:t>BASE ESTIMATORS USED</a:t>
              </a:r>
            </a:p>
          </p:txBody>
        </p:sp>
        <p:sp>
          <p:nvSpPr>
            <p:cNvPr name="TextBox 12" id="12"/>
            <p:cNvSpPr txBox="true"/>
            <p:nvPr/>
          </p:nvSpPr>
          <p:spPr>
            <a:xfrm rot="0">
              <a:off x="0" y="801284"/>
              <a:ext cx="5754799" cy="1524271"/>
            </a:xfrm>
            <a:prstGeom prst="rect">
              <a:avLst/>
            </a:prstGeom>
          </p:spPr>
          <p:txBody>
            <a:bodyPr anchor="t" rtlCol="false" tIns="0" lIns="0" bIns="0" rIns="0">
              <a:spAutoFit/>
            </a:bodyPr>
            <a:lstStyle/>
            <a:p>
              <a:pPr algn="just" marL="480542" indent="-240271" lvl="1">
                <a:lnSpc>
                  <a:spcPts val="3116"/>
                </a:lnSpc>
                <a:buFont typeface="Arial"/>
                <a:buChar char="•"/>
              </a:pPr>
              <a:r>
                <a:rPr lang="en-US" sz="2225">
                  <a:solidFill>
                    <a:srgbClr val="111111"/>
                  </a:solidFill>
                  <a:latin typeface="Open Sauce"/>
                  <a:ea typeface="Open Sauce"/>
                  <a:cs typeface="Open Sauce"/>
                  <a:sym typeface="Open Sauce"/>
                </a:rPr>
                <a:t>Random Forest</a:t>
              </a:r>
            </a:p>
            <a:p>
              <a:pPr algn="just" marL="480542" indent="-240271" lvl="1">
                <a:lnSpc>
                  <a:spcPts val="3116"/>
                </a:lnSpc>
                <a:buFont typeface="Arial"/>
                <a:buChar char="•"/>
              </a:pPr>
              <a:r>
                <a:rPr lang="en-US" sz="2225">
                  <a:solidFill>
                    <a:srgbClr val="111111"/>
                  </a:solidFill>
                  <a:latin typeface="Open Sauce"/>
                  <a:ea typeface="Open Sauce"/>
                  <a:cs typeface="Open Sauce"/>
                  <a:sym typeface="Open Sauce"/>
                </a:rPr>
                <a:t>Gradient Boosting</a:t>
              </a:r>
            </a:p>
            <a:p>
              <a:pPr algn="just" marL="480542" indent="-240271" lvl="1">
                <a:lnSpc>
                  <a:spcPts val="3116"/>
                </a:lnSpc>
                <a:buFont typeface="Arial"/>
                <a:buChar char="•"/>
              </a:pPr>
              <a:r>
                <a:rPr lang="en-US" sz="2225">
                  <a:solidFill>
                    <a:srgbClr val="111111"/>
                  </a:solidFill>
                  <a:latin typeface="Open Sauce"/>
                  <a:ea typeface="Open Sauce"/>
                  <a:cs typeface="Open Sauce"/>
                  <a:sym typeface="Open Sauce"/>
                </a:rPr>
                <a:t>SVM</a:t>
              </a:r>
            </a:p>
          </p:txBody>
        </p:sp>
      </p:grpSp>
      <p:grpSp>
        <p:nvGrpSpPr>
          <p:cNvPr name="Group 13" id="13"/>
          <p:cNvGrpSpPr/>
          <p:nvPr/>
        </p:nvGrpSpPr>
        <p:grpSpPr>
          <a:xfrm rot="0">
            <a:off x="7884472" y="5700196"/>
            <a:ext cx="9374828" cy="3278027"/>
            <a:chOff x="0" y="0"/>
            <a:chExt cx="12499771" cy="4370703"/>
          </a:xfrm>
        </p:grpSpPr>
        <p:sp>
          <p:nvSpPr>
            <p:cNvPr name="TextBox 14" id="14"/>
            <p:cNvSpPr txBox="true"/>
            <p:nvPr/>
          </p:nvSpPr>
          <p:spPr>
            <a:xfrm rot="0">
              <a:off x="0" y="-38100"/>
              <a:ext cx="12499771" cy="570998"/>
            </a:xfrm>
            <a:prstGeom prst="rect">
              <a:avLst/>
            </a:prstGeom>
          </p:spPr>
          <p:txBody>
            <a:bodyPr anchor="t" rtlCol="false" tIns="0" lIns="0" bIns="0" rIns="0">
              <a:spAutoFit/>
            </a:bodyPr>
            <a:lstStyle/>
            <a:p>
              <a:pPr algn="l" marL="0" indent="0" lvl="0">
                <a:lnSpc>
                  <a:spcPts val="3695"/>
                </a:lnSpc>
                <a:spcBef>
                  <a:spcPct val="0"/>
                </a:spcBef>
              </a:pPr>
              <a:r>
                <a:rPr lang="en-US" b="true" sz="2639">
                  <a:solidFill>
                    <a:srgbClr val="111111"/>
                  </a:solidFill>
                  <a:latin typeface="Open Sauce Bold"/>
                  <a:ea typeface="Open Sauce Bold"/>
                  <a:cs typeface="Open Sauce Bold"/>
                  <a:sym typeface="Open Sauce Bold"/>
                </a:rPr>
                <a:t>OBSERVATION</a:t>
              </a:r>
            </a:p>
          </p:txBody>
        </p:sp>
        <p:sp>
          <p:nvSpPr>
            <p:cNvPr name="TextBox 15" id="15"/>
            <p:cNvSpPr txBox="true"/>
            <p:nvPr/>
          </p:nvSpPr>
          <p:spPr>
            <a:xfrm rot="0">
              <a:off x="0" y="902971"/>
              <a:ext cx="12499771" cy="3467732"/>
            </a:xfrm>
            <a:prstGeom prst="rect">
              <a:avLst/>
            </a:prstGeom>
          </p:spPr>
          <p:txBody>
            <a:bodyPr anchor="t" rtlCol="false" tIns="0" lIns="0" bIns="0" rIns="0">
              <a:spAutoFit/>
            </a:bodyPr>
            <a:lstStyle/>
            <a:p>
              <a:pPr algn="l" marL="542470" indent="-271235" lvl="1">
                <a:lnSpc>
                  <a:spcPts val="3517"/>
                </a:lnSpc>
                <a:buFont typeface="Arial"/>
                <a:buChar char="•"/>
              </a:pPr>
              <a:r>
                <a:rPr lang="en-US" sz="2512">
                  <a:solidFill>
                    <a:srgbClr val="111111"/>
                  </a:solidFill>
                  <a:latin typeface="Open Sauce"/>
                  <a:ea typeface="Open Sauce"/>
                  <a:cs typeface="Open Sauce"/>
                  <a:sym typeface="Open Sauce"/>
                </a:rPr>
                <a:t>Comparing to other models Stacking Classifier performed really well on both parameters Accuracy and ROC_AUC_Score because of the simple fact that we have used best models like Random Forest, Gradient Boosting and SVM which performed well individually as base estimators for Stacking Classifier.</a:t>
              </a:r>
            </a:p>
          </p:txBody>
        </p:sp>
      </p:grpSp>
      <p:sp>
        <p:nvSpPr>
          <p:cNvPr name="TextBox 16" id="16"/>
          <p:cNvSpPr txBox="true"/>
          <p:nvPr/>
        </p:nvSpPr>
        <p:spPr>
          <a:xfrm rot="0">
            <a:off x="1028700" y="3984238"/>
            <a:ext cx="5753100" cy="1285875"/>
          </a:xfrm>
          <a:prstGeom prst="rect">
            <a:avLst/>
          </a:prstGeom>
        </p:spPr>
        <p:txBody>
          <a:bodyPr anchor="t" rtlCol="false" tIns="0" lIns="0" bIns="0" rIns="0">
            <a:spAutoFit/>
          </a:bodyPr>
          <a:lstStyle/>
          <a:p>
            <a:pPr algn="l">
              <a:lnSpc>
                <a:spcPts val="5169"/>
              </a:lnSpc>
              <a:spcBef>
                <a:spcPct val="0"/>
              </a:spcBef>
            </a:pPr>
            <a:r>
              <a:rPr lang="en-US" b="true" sz="4307">
                <a:solidFill>
                  <a:srgbClr val="111111"/>
                </a:solidFill>
                <a:latin typeface="Open Sauce Semi-Bold"/>
                <a:ea typeface="Open Sauce Semi-Bold"/>
                <a:cs typeface="Open Sauce Semi-Bold"/>
                <a:sym typeface="Open Sauce Semi-Bold"/>
              </a:rPr>
              <a:t>Ensemble Method- </a:t>
            </a:r>
            <a:r>
              <a:rPr lang="en-US" b="true" sz="4307" i="true">
                <a:solidFill>
                  <a:srgbClr val="111111"/>
                </a:solidFill>
                <a:latin typeface="Open Sauce Semi-Bold Italics"/>
                <a:ea typeface="Open Sauce Semi-Bold Italics"/>
                <a:cs typeface="Open Sauce Semi-Bold Italics"/>
                <a:sym typeface="Open Sauce Semi-Bold Italics"/>
              </a:rPr>
              <a:t>StackingClassifier</a:t>
            </a:r>
          </a:p>
        </p:txBody>
      </p:sp>
      <p:grpSp>
        <p:nvGrpSpPr>
          <p:cNvPr name="Group 17" id="17"/>
          <p:cNvGrpSpPr/>
          <p:nvPr/>
        </p:nvGrpSpPr>
        <p:grpSpPr>
          <a:xfrm rot="0">
            <a:off x="8125971" y="3697812"/>
            <a:ext cx="4142313" cy="937917"/>
            <a:chOff x="0" y="0"/>
            <a:chExt cx="5523084" cy="1250556"/>
          </a:xfrm>
        </p:grpSpPr>
        <p:sp>
          <p:nvSpPr>
            <p:cNvPr name="TextBox 18" id="18"/>
            <p:cNvSpPr txBox="true"/>
            <p:nvPr/>
          </p:nvSpPr>
          <p:spPr>
            <a:xfrm rot="0">
              <a:off x="0" y="-28575"/>
              <a:ext cx="5523084" cy="455789"/>
            </a:xfrm>
            <a:prstGeom prst="rect">
              <a:avLst/>
            </a:prstGeom>
          </p:spPr>
          <p:txBody>
            <a:bodyPr anchor="t" rtlCol="false" tIns="0" lIns="0" bIns="0" rIns="0">
              <a:spAutoFit/>
            </a:bodyPr>
            <a:lstStyle/>
            <a:p>
              <a:pPr algn="l" marL="0" indent="0" lvl="0">
                <a:lnSpc>
                  <a:spcPts val="2990"/>
                </a:lnSpc>
                <a:spcBef>
                  <a:spcPct val="0"/>
                </a:spcBef>
              </a:pPr>
              <a:r>
                <a:rPr lang="en-US" b="true" sz="2136">
                  <a:solidFill>
                    <a:srgbClr val="111111"/>
                  </a:solidFill>
                  <a:latin typeface="Open Sauce Bold"/>
                  <a:ea typeface="Open Sauce Bold"/>
                  <a:cs typeface="Open Sauce Bold"/>
                  <a:sym typeface="Open Sauce Bold"/>
                </a:rPr>
                <a:t>META CLASSIFIER USED</a:t>
              </a:r>
            </a:p>
          </p:txBody>
        </p:sp>
        <p:sp>
          <p:nvSpPr>
            <p:cNvPr name="TextBox 19" id="19"/>
            <p:cNvSpPr txBox="true"/>
            <p:nvPr/>
          </p:nvSpPr>
          <p:spPr>
            <a:xfrm rot="0">
              <a:off x="0" y="767486"/>
              <a:ext cx="5523084" cy="483069"/>
            </a:xfrm>
            <a:prstGeom prst="rect">
              <a:avLst/>
            </a:prstGeom>
          </p:spPr>
          <p:txBody>
            <a:bodyPr anchor="t" rtlCol="false" tIns="0" lIns="0" bIns="0" rIns="0">
              <a:spAutoFit/>
            </a:bodyPr>
            <a:lstStyle/>
            <a:p>
              <a:pPr algn="just" marL="482783" indent="-241391" lvl="1">
                <a:lnSpc>
                  <a:spcPts val="3130"/>
                </a:lnSpc>
                <a:buFont typeface="Arial"/>
                <a:buChar char="•"/>
              </a:pPr>
              <a:r>
                <a:rPr lang="en-US" sz="2236">
                  <a:solidFill>
                    <a:srgbClr val="111111"/>
                  </a:solidFill>
                  <a:latin typeface="Open Sauce"/>
                  <a:ea typeface="Open Sauce"/>
                  <a:cs typeface="Open Sauce"/>
                  <a:sym typeface="Open Sauce"/>
                </a:rPr>
                <a:t>Logistic Regression</a:t>
              </a:r>
            </a:p>
          </p:txBody>
        </p:sp>
      </p:grpSp>
      <p:grpSp>
        <p:nvGrpSpPr>
          <p:cNvPr name="Group 20" id="20"/>
          <p:cNvGrpSpPr/>
          <p:nvPr/>
        </p:nvGrpSpPr>
        <p:grpSpPr>
          <a:xfrm rot="0">
            <a:off x="12815385" y="2273631"/>
            <a:ext cx="4870444" cy="1420838"/>
            <a:chOff x="0" y="0"/>
            <a:chExt cx="6493926" cy="1894451"/>
          </a:xfrm>
        </p:grpSpPr>
        <p:sp>
          <p:nvSpPr>
            <p:cNvPr name="TextBox 21" id="21"/>
            <p:cNvSpPr txBox="true"/>
            <p:nvPr/>
          </p:nvSpPr>
          <p:spPr>
            <a:xfrm rot="0">
              <a:off x="0" y="-38100"/>
              <a:ext cx="6493926" cy="504900"/>
            </a:xfrm>
            <a:prstGeom prst="rect">
              <a:avLst/>
            </a:prstGeom>
          </p:spPr>
          <p:txBody>
            <a:bodyPr anchor="t" rtlCol="false" tIns="0" lIns="0" bIns="0" rIns="0">
              <a:spAutoFit/>
            </a:bodyPr>
            <a:lstStyle/>
            <a:p>
              <a:pPr algn="l" marL="0" indent="0" lvl="0">
                <a:lnSpc>
                  <a:spcPts val="3278"/>
                </a:lnSpc>
                <a:spcBef>
                  <a:spcPct val="0"/>
                </a:spcBef>
              </a:pPr>
              <a:r>
                <a:rPr lang="en-US" b="true" sz="2341">
                  <a:solidFill>
                    <a:srgbClr val="111111"/>
                  </a:solidFill>
                  <a:latin typeface="Open Sauce Bold"/>
                  <a:ea typeface="Open Sauce Bold"/>
                  <a:cs typeface="Open Sauce Bold"/>
                  <a:sym typeface="Open Sauce Bold"/>
                </a:rPr>
                <a:t>       PERFORMANCE</a:t>
              </a:r>
            </a:p>
          </p:txBody>
        </p:sp>
        <p:sp>
          <p:nvSpPr>
            <p:cNvPr name="TextBox 22" id="22"/>
            <p:cNvSpPr txBox="true"/>
            <p:nvPr/>
          </p:nvSpPr>
          <p:spPr>
            <a:xfrm rot="0">
              <a:off x="0" y="843450"/>
              <a:ext cx="6493926" cy="1051001"/>
            </a:xfrm>
            <a:prstGeom prst="rect">
              <a:avLst/>
            </a:prstGeom>
          </p:spPr>
          <p:txBody>
            <a:bodyPr anchor="t" rtlCol="false" tIns="0" lIns="0" bIns="0" rIns="0">
              <a:spAutoFit/>
            </a:bodyPr>
            <a:lstStyle/>
            <a:p>
              <a:pPr algn="just" marL="505531" indent="-252766" lvl="1">
                <a:lnSpc>
                  <a:spcPts val="3278"/>
                </a:lnSpc>
                <a:buFont typeface="Arial"/>
                <a:buChar char="•"/>
              </a:pPr>
              <a:r>
                <a:rPr lang="en-US" sz="2341" i="true">
                  <a:solidFill>
                    <a:srgbClr val="111111"/>
                  </a:solidFill>
                  <a:latin typeface="Open Sauce Italics"/>
                  <a:ea typeface="Open Sauce Italics"/>
                  <a:cs typeface="Open Sauce Italics"/>
                  <a:sym typeface="Open Sauce Italics"/>
                </a:rPr>
                <a:t>Accuracy</a:t>
              </a:r>
              <a:r>
                <a:rPr lang="en-US" sz="2341">
                  <a:solidFill>
                    <a:srgbClr val="111111"/>
                  </a:solidFill>
                  <a:latin typeface="Open Sauce"/>
                  <a:ea typeface="Open Sauce"/>
                  <a:cs typeface="Open Sauce"/>
                  <a:sym typeface="Open Sauce"/>
                </a:rPr>
                <a:t>- </a:t>
              </a:r>
              <a:r>
                <a:rPr lang="en-US" b="true" sz="2341">
                  <a:solidFill>
                    <a:srgbClr val="111111"/>
                  </a:solidFill>
                  <a:latin typeface="Open Sauce Bold"/>
                  <a:ea typeface="Open Sauce Bold"/>
                  <a:cs typeface="Open Sauce Bold"/>
                  <a:sym typeface="Open Sauce Bold"/>
                </a:rPr>
                <a:t>97.14</a:t>
              </a:r>
            </a:p>
            <a:p>
              <a:pPr algn="just" marL="505531" indent="-252766" lvl="1">
                <a:lnSpc>
                  <a:spcPts val="3278"/>
                </a:lnSpc>
                <a:buFont typeface="Arial"/>
                <a:buChar char="•"/>
              </a:pPr>
              <a:r>
                <a:rPr lang="en-US" sz="2341" i="true">
                  <a:solidFill>
                    <a:srgbClr val="111111"/>
                  </a:solidFill>
                  <a:latin typeface="Open Sauce Italics"/>
                  <a:ea typeface="Open Sauce Italics"/>
                  <a:cs typeface="Open Sauce Italics"/>
                  <a:sym typeface="Open Sauce Italics"/>
                </a:rPr>
                <a:t>ROC_AUC_SCORE</a:t>
              </a:r>
              <a:r>
                <a:rPr lang="en-US" sz="2341">
                  <a:solidFill>
                    <a:srgbClr val="111111"/>
                  </a:solidFill>
                  <a:latin typeface="Open Sauce"/>
                  <a:ea typeface="Open Sauce"/>
                  <a:cs typeface="Open Sauce"/>
                  <a:sym typeface="Open Sauce"/>
                </a:rPr>
                <a:t>- </a:t>
              </a:r>
              <a:r>
                <a:rPr lang="en-US" b="true" sz="2341">
                  <a:solidFill>
                    <a:srgbClr val="111111"/>
                  </a:solidFill>
                  <a:latin typeface="Open Sauce Bold"/>
                  <a:ea typeface="Open Sauce Bold"/>
                  <a:cs typeface="Open Sauce Bold"/>
                  <a:sym typeface="Open Sauce Bold"/>
                </a:rPr>
                <a:t>99.57</a:t>
              </a:r>
            </a:p>
          </p:txBody>
        </p:sp>
      </p:grpSp>
      <p:sp>
        <p:nvSpPr>
          <p:cNvPr name="AutoShape 23" id="23"/>
          <p:cNvSpPr/>
          <p:nvPr/>
        </p:nvSpPr>
        <p:spPr>
          <a:xfrm flipV="true">
            <a:off x="11667623" y="2984050"/>
            <a:ext cx="1147762" cy="713763"/>
          </a:xfrm>
          <a:prstGeom prst="line">
            <a:avLst/>
          </a:prstGeom>
          <a:ln cap="flat" w="190500">
            <a:solidFill>
              <a:srgbClr val="DBDCDC"/>
            </a:solidFill>
            <a:prstDash val="solid"/>
            <a:headEnd type="none" len="sm" w="sm"/>
            <a:tailEnd type="triangle" len="med" w="lg"/>
          </a:ln>
        </p:spPr>
      </p:sp>
      <p:sp>
        <p:nvSpPr>
          <p:cNvPr name="AutoShape 24" id="24"/>
          <p:cNvSpPr/>
          <p:nvPr/>
        </p:nvSpPr>
        <p:spPr>
          <a:xfrm>
            <a:off x="11667623" y="1829191"/>
            <a:ext cx="1137702" cy="562084"/>
          </a:xfrm>
          <a:prstGeom prst="line">
            <a:avLst/>
          </a:prstGeom>
          <a:ln cap="flat" w="190500">
            <a:solidFill>
              <a:srgbClr val="DBDCDC"/>
            </a:solidFill>
            <a:prstDash val="solid"/>
            <a:headEnd type="none" len="sm" w="sm"/>
            <a:tailEnd type="triangle" len="med" w="lg"/>
          </a:ln>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16948" y="229485"/>
            <a:ext cx="7376604" cy="9826324"/>
            <a:chOff x="0" y="0"/>
            <a:chExt cx="1208297" cy="1609564"/>
          </a:xfrm>
        </p:grpSpPr>
        <p:sp>
          <p:nvSpPr>
            <p:cNvPr name="Freeform 3" id="3"/>
            <p:cNvSpPr/>
            <p:nvPr/>
          </p:nvSpPr>
          <p:spPr>
            <a:xfrm flipH="false" flipV="false" rot="0">
              <a:off x="0" y="0"/>
              <a:ext cx="1208297" cy="1609564"/>
            </a:xfrm>
            <a:custGeom>
              <a:avLst/>
              <a:gdLst/>
              <a:ahLst/>
              <a:cxnLst/>
              <a:rect r="r" b="b" t="t" l="l"/>
              <a:pathLst>
                <a:path h="1609564" w="1208297">
                  <a:moveTo>
                    <a:pt x="1083837" y="1609564"/>
                  </a:moveTo>
                  <a:lnTo>
                    <a:pt x="124460" y="1609564"/>
                  </a:lnTo>
                  <a:cubicBezTo>
                    <a:pt x="55880" y="1609564"/>
                    <a:pt x="0" y="1553684"/>
                    <a:pt x="0" y="1485104"/>
                  </a:cubicBezTo>
                  <a:lnTo>
                    <a:pt x="0" y="124460"/>
                  </a:lnTo>
                  <a:cubicBezTo>
                    <a:pt x="0" y="55880"/>
                    <a:pt x="55880" y="0"/>
                    <a:pt x="124460" y="0"/>
                  </a:cubicBezTo>
                  <a:lnTo>
                    <a:pt x="1083837" y="0"/>
                  </a:lnTo>
                  <a:cubicBezTo>
                    <a:pt x="1152417" y="0"/>
                    <a:pt x="1208297" y="55880"/>
                    <a:pt x="1208297" y="124460"/>
                  </a:cubicBezTo>
                  <a:lnTo>
                    <a:pt x="1208297" y="1485104"/>
                  </a:lnTo>
                  <a:cubicBezTo>
                    <a:pt x="1208297" y="1553684"/>
                    <a:pt x="1152417" y="1609564"/>
                    <a:pt x="1083837" y="1609564"/>
                  </a:cubicBezTo>
                  <a:close/>
                </a:path>
              </a:pathLst>
            </a:custGeom>
            <a:solidFill>
              <a:srgbClr val="DBDCDC"/>
            </a:solidFill>
          </p:spPr>
        </p:sp>
      </p:grpSp>
      <p:grpSp>
        <p:nvGrpSpPr>
          <p:cNvPr name="Group 4" id="4"/>
          <p:cNvGrpSpPr/>
          <p:nvPr/>
        </p:nvGrpSpPr>
        <p:grpSpPr>
          <a:xfrm rot="0">
            <a:off x="6419378" y="9343707"/>
            <a:ext cx="470732" cy="239358"/>
            <a:chOff x="0" y="0"/>
            <a:chExt cx="627643" cy="319144"/>
          </a:xfrm>
        </p:grpSpPr>
        <p:grpSp>
          <p:nvGrpSpPr>
            <p:cNvPr name="Group 5" id="5"/>
            <p:cNvGrpSpPr/>
            <p:nvPr/>
          </p:nvGrpSpPr>
          <p:grpSpPr>
            <a:xfrm rot="0">
              <a:off x="0" y="0"/>
              <a:ext cx="627643" cy="319144"/>
              <a:chOff x="0" y="0"/>
              <a:chExt cx="3763941" cy="1913890"/>
            </a:xfrm>
          </p:grpSpPr>
          <p:sp>
            <p:nvSpPr>
              <p:cNvPr name="Freeform 6" id="6"/>
              <p:cNvSpPr/>
              <p:nvPr/>
            </p:nvSpPr>
            <p:spPr>
              <a:xfrm flipH="false" flipV="false" rot="0">
                <a:off x="0" y="0"/>
                <a:ext cx="3763941" cy="1913890"/>
              </a:xfrm>
              <a:custGeom>
                <a:avLst/>
                <a:gdLst/>
                <a:ahLst/>
                <a:cxnLst/>
                <a:rect r="r" b="b" t="t" l="l"/>
                <a:pathLst>
                  <a:path h="1913890" w="3763941">
                    <a:moveTo>
                      <a:pt x="3763941" y="956945"/>
                    </a:moveTo>
                    <a:cubicBezTo>
                      <a:pt x="3763941" y="1485392"/>
                      <a:pt x="3335570" y="1913890"/>
                      <a:pt x="2806996" y="1913890"/>
                    </a:cubicBezTo>
                    <a:lnTo>
                      <a:pt x="956945" y="1913890"/>
                    </a:lnTo>
                    <a:cubicBezTo>
                      <a:pt x="428371" y="1913890"/>
                      <a:pt x="0" y="1485392"/>
                      <a:pt x="0" y="956945"/>
                    </a:cubicBezTo>
                    <a:cubicBezTo>
                      <a:pt x="0" y="428371"/>
                      <a:pt x="428371" y="0"/>
                      <a:pt x="956945" y="0"/>
                    </a:cubicBezTo>
                    <a:lnTo>
                      <a:pt x="2806996" y="0"/>
                    </a:lnTo>
                    <a:cubicBezTo>
                      <a:pt x="3335443" y="0"/>
                      <a:pt x="3763941" y="428371"/>
                      <a:pt x="3763941" y="956945"/>
                    </a:cubicBezTo>
                    <a:close/>
                  </a:path>
                </a:pathLst>
              </a:custGeom>
              <a:solidFill>
                <a:srgbClr val="FFFFFF"/>
              </a:solidFill>
            </p:spPr>
          </p:sp>
        </p:grpSp>
        <p:grpSp>
          <p:nvGrpSpPr>
            <p:cNvPr name="Group 7" id="7"/>
            <p:cNvGrpSpPr/>
            <p:nvPr/>
          </p:nvGrpSpPr>
          <p:grpSpPr>
            <a:xfrm rot="0">
              <a:off x="313822" y="20591"/>
              <a:ext cx="277962" cy="277962"/>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9606A"/>
              </a:solidFill>
            </p:spPr>
          </p:sp>
        </p:grpSp>
      </p:grpSp>
      <p:sp>
        <p:nvSpPr>
          <p:cNvPr name="Freeform 9" id="9"/>
          <p:cNvSpPr/>
          <p:nvPr/>
        </p:nvSpPr>
        <p:spPr>
          <a:xfrm flipH="false" flipV="false" rot="0">
            <a:off x="1028700" y="1028700"/>
            <a:ext cx="255713" cy="63928"/>
          </a:xfrm>
          <a:custGeom>
            <a:avLst/>
            <a:gdLst/>
            <a:ahLst/>
            <a:cxnLst/>
            <a:rect r="r" b="b" t="t" l="l"/>
            <a:pathLst>
              <a:path h="63928" w="255713">
                <a:moveTo>
                  <a:pt x="0" y="0"/>
                </a:moveTo>
                <a:lnTo>
                  <a:pt x="255713" y="0"/>
                </a:lnTo>
                <a:lnTo>
                  <a:pt x="255713" y="63928"/>
                </a:lnTo>
                <a:lnTo>
                  <a:pt x="0" y="639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0" id="10"/>
          <p:cNvGrpSpPr/>
          <p:nvPr/>
        </p:nvGrpSpPr>
        <p:grpSpPr>
          <a:xfrm rot="0">
            <a:off x="8039078" y="630932"/>
            <a:ext cx="4532808" cy="1011762"/>
            <a:chOff x="0" y="0"/>
            <a:chExt cx="6043744" cy="1349016"/>
          </a:xfrm>
        </p:grpSpPr>
        <p:sp>
          <p:nvSpPr>
            <p:cNvPr name="TextBox 11" id="11"/>
            <p:cNvSpPr txBox="true"/>
            <p:nvPr/>
          </p:nvSpPr>
          <p:spPr>
            <a:xfrm rot="0">
              <a:off x="0" y="-38100"/>
              <a:ext cx="6043744" cy="505587"/>
            </a:xfrm>
            <a:prstGeom prst="rect">
              <a:avLst/>
            </a:prstGeom>
          </p:spPr>
          <p:txBody>
            <a:bodyPr anchor="t" rtlCol="false" tIns="0" lIns="0" bIns="0" rIns="0">
              <a:spAutoFit/>
            </a:bodyPr>
            <a:lstStyle/>
            <a:p>
              <a:pPr algn="l" marL="0" indent="0" lvl="0">
                <a:lnSpc>
                  <a:spcPts val="3272"/>
                </a:lnSpc>
                <a:spcBef>
                  <a:spcPct val="0"/>
                </a:spcBef>
              </a:pPr>
              <a:r>
                <a:rPr lang="en-US" b="true" sz="2337">
                  <a:solidFill>
                    <a:srgbClr val="111111"/>
                  </a:solidFill>
                  <a:latin typeface="Open Sauce Bold"/>
                  <a:ea typeface="Open Sauce Bold"/>
                  <a:cs typeface="Open Sauce Bold"/>
                  <a:sym typeface="Open Sauce Bold"/>
                </a:rPr>
                <a:t>MODEL SELECTED</a:t>
              </a:r>
            </a:p>
          </p:txBody>
        </p:sp>
        <p:sp>
          <p:nvSpPr>
            <p:cNvPr name="TextBox 12" id="12"/>
            <p:cNvSpPr txBox="true"/>
            <p:nvPr/>
          </p:nvSpPr>
          <p:spPr>
            <a:xfrm rot="0">
              <a:off x="0" y="843429"/>
              <a:ext cx="6043744" cy="505588"/>
            </a:xfrm>
            <a:prstGeom prst="rect">
              <a:avLst/>
            </a:prstGeom>
          </p:spPr>
          <p:txBody>
            <a:bodyPr anchor="t" rtlCol="false" tIns="0" lIns="0" bIns="0" rIns="0">
              <a:spAutoFit/>
            </a:bodyPr>
            <a:lstStyle/>
            <a:p>
              <a:pPr algn="just" marL="504669" indent="-252335" lvl="1">
                <a:lnSpc>
                  <a:spcPts val="3272"/>
                </a:lnSpc>
                <a:buFont typeface="Arial"/>
                <a:buChar char="•"/>
              </a:pPr>
              <a:r>
                <a:rPr lang="en-US" sz="2337">
                  <a:solidFill>
                    <a:srgbClr val="111111"/>
                  </a:solidFill>
                  <a:latin typeface="Open Sauce"/>
                  <a:ea typeface="Open Sauce"/>
                  <a:cs typeface="Open Sauce"/>
                  <a:sym typeface="Open Sauce"/>
                </a:rPr>
                <a:t>Random Forest</a:t>
              </a:r>
            </a:p>
          </p:txBody>
        </p:sp>
      </p:grpSp>
      <p:grpSp>
        <p:nvGrpSpPr>
          <p:cNvPr name="Group 13" id="13"/>
          <p:cNvGrpSpPr/>
          <p:nvPr/>
        </p:nvGrpSpPr>
        <p:grpSpPr>
          <a:xfrm rot="0">
            <a:off x="8039078" y="5263179"/>
            <a:ext cx="9478363" cy="4200207"/>
            <a:chOff x="0" y="0"/>
            <a:chExt cx="12637818" cy="5600277"/>
          </a:xfrm>
        </p:grpSpPr>
        <p:sp>
          <p:nvSpPr>
            <p:cNvPr name="TextBox 14" id="14"/>
            <p:cNvSpPr txBox="true"/>
            <p:nvPr/>
          </p:nvSpPr>
          <p:spPr>
            <a:xfrm rot="0">
              <a:off x="0" y="-47625"/>
              <a:ext cx="12637818" cy="586408"/>
            </a:xfrm>
            <a:prstGeom prst="rect">
              <a:avLst/>
            </a:prstGeom>
          </p:spPr>
          <p:txBody>
            <a:bodyPr anchor="t" rtlCol="false" tIns="0" lIns="0" bIns="0" rIns="0">
              <a:spAutoFit/>
            </a:bodyPr>
            <a:lstStyle/>
            <a:p>
              <a:pPr algn="l" marL="0" indent="0" lvl="0">
                <a:lnSpc>
                  <a:spcPts val="3736"/>
                </a:lnSpc>
                <a:spcBef>
                  <a:spcPct val="0"/>
                </a:spcBef>
              </a:pPr>
              <a:r>
                <a:rPr lang="en-US" b="true" sz="2668">
                  <a:solidFill>
                    <a:srgbClr val="111111"/>
                  </a:solidFill>
                  <a:latin typeface="Open Sauce Bold"/>
                  <a:ea typeface="Open Sauce Bold"/>
                  <a:cs typeface="Open Sauce Bold"/>
                  <a:sym typeface="Open Sauce Bold"/>
                </a:rPr>
                <a:t>OBSERVATION</a:t>
              </a:r>
            </a:p>
          </p:txBody>
        </p:sp>
        <p:sp>
          <p:nvSpPr>
            <p:cNvPr name="TextBox 15" id="15"/>
            <p:cNvSpPr txBox="true"/>
            <p:nvPr/>
          </p:nvSpPr>
          <p:spPr>
            <a:xfrm rot="0">
              <a:off x="0" y="922995"/>
              <a:ext cx="12637818" cy="4677282"/>
            </a:xfrm>
            <a:prstGeom prst="rect">
              <a:avLst/>
            </a:prstGeom>
          </p:spPr>
          <p:txBody>
            <a:bodyPr anchor="t" rtlCol="false" tIns="0" lIns="0" bIns="0" rIns="0">
              <a:spAutoFit/>
            </a:bodyPr>
            <a:lstStyle/>
            <a:p>
              <a:pPr algn="l" marL="548461" indent="-274230" lvl="1">
                <a:lnSpc>
                  <a:spcPts val="3556"/>
                </a:lnSpc>
                <a:buFont typeface="Arial"/>
                <a:buChar char="•"/>
              </a:pPr>
              <a:r>
                <a:rPr lang="en-US" sz="2540">
                  <a:solidFill>
                    <a:srgbClr val="111111"/>
                  </a:solidFill>
                  <a:latin typeface="Open Sauce"/>
                  <a:ea typeface="Open Sauce"/>
                  <a:cs typeface="Open Sauce"/>
                  <a:sym typeface="Open Sauce"/>
                </a:rPr>
                <a:t>Accuracy has been improved from 97.20 to 98.20 howevr the ROC_AUC_Score is slightly reduced to 96.99 from 99.54 it could be due to:</a:t>
              </a:r>
            </a:p>
            <a:p>
              <a:pPr algn="l">
                <a:lnSpc>
                  <a:spcPts val="3556"/>
                </a:lnSpc>
              </a:pPr>
              <a:r>
                <a:rPr lang="en-US" sz="2540">
                  <a:solidFill>
                    <a:srgbClr val="111111"/>
                  </a:solidFill>
                  <a:latin typeface="Open Sauce"/>
                  <a:ea typeface="Open Sauce"/>
                  <a:cs typeface="Open Sauce"/>
                  <a:sym typeface="Open Sauce"/>
                </a:rPr>
                <a:t>       - Class Imbalance Effects</a:t>
              </a:r>
            </a:p>
            <a:p>
              <a:pPr algn="l">
                <a:lnSpc>
                  <a:spcPts val="3556"/>
                </a:lnSpc>
              </a:pPr>
              <a:r>
                <a:rPr lang="en-US" sz="2540">
                  <a:solidFill>
                    <a:srgbClr val="111111"/>
                  </a:solidFill>
                  <a:latin typeface="Open Sauce"/>
                  <a:ea typeface="Open Sauce"/>
                  <a:cs typeface="Open Sauce"/>
                  <a:sym typeface="Open Sauce"/>
                </a:rPr>
                <a:t>       - Change in Decision Threshold</a:t>
              </a:r>
            </a:p>
            <a:p>
              <a:pPr algn="l">
                <a:lnSpc>
                  <a:spcPts val="3556"/>
                </a:lnSpc>
              </a:pPr>
              <a:r>
                <a:rPr lang="en-US" sz="2540">
                  <a:solidFill>
                    <a:srgbClr val="111111"/>
                  </a:solidFill>
                  <a:latin typeface="Open Sauce"/>
                  <a:ea typeface="Open Sauce"/>
                  <a:cs typeface="Open Sauce"/>
                  <a:sym typeface="Open Sauce"/>
                </a:rPr>
                <a:t>       - Overfitting to the Training Data</a:t>
              </a:r>
            </a:p>
            <a:p>
              <a:pPr algn="l">
                <a:lnSpc>
                  <a:spcPts val="3556"/>
                </a:lnSpc>
              </a:pPr>
              <a:r>
                <a:rPr lang="en-US" sz="2540">
                  <a:solidFill>
                    <a:srgbClr val="111111"/>
                  </a:solidFill>
                  <a:latin typeface="Open Sauce"/>
                  <a:ea typeface="Open Sauce"/>
                  <a:cs typeface="Open Sauce"/>
                  <a:sym typeface="Open Sauce"/>
                </a:rPr>
                <a:t>       - Improper Weighting of Classes.</a:t>
              </a:r>
            </a:p>
            <a:p>
              <a:pPr algn="l">
                <a:lnSpc>
                  <a:spcPts val="3556"/>
                </a:lnSpc>
              </a:pPr>
            </a:p>
          </p:txBody>
        </p:sp>
      </p:grpSp>
      <p:sp>
        <p:nvSpPr>
          <p:cNvPr name="TextBox 16" id="16"/>
          <p:cNvSpPr txBox="true"/>
          <p:nvPr/>
        </p:nvSpPr>
        <p:spPr>
          <a:xfrm rot="0">
            <a:off x="1028700" y="3660388"/>
            <a:ext cx="5753100" cy="1933575"/>
          </a:xfrm>
          <a:prstGeom prst="rect">
            <a:avLst/>
          </a:prstGeom>
        </p:spPr>
        <p:txBody>
          <a:bodyPr anchor="t" rtlCol="false" tIns="0" lIns="0" bIns="0" rIns="0">
            <a:spAutoFit/>
          </a:bodyPr>
          <a:lstStyle/>
          <a:p>
            <a:pPr algn="l">
              <a:lnSpc>
                <a:spcPts val="5169"/>
              </a:lnSpc>
            </a:pPr>
            <a:r>
              <a:rPr lang="en-US" sz="4307" b="true">
                <a:solidFill>
                  <a:srgbClr val="111111"/>
                </a:solidFill>
                <a:latin typeface="Open Sauce Bold"/>
                <a:ea typeface="Open Sauce Bold"/>
                <a:cs typeface="Open Sauce Bold"/>
                <a:sym typeface="Open Sauce Bold"/>
              </a:rPr>
              <a:t>HyperParameter Tuning- </a:t>
            </a:r>
          </a:p>
          <a:p>
            <a:pPr algn="l">
              <a:lnSpc>
                <a:spcPts val="5169"/>
              </a:lnSpc>
              <a:spcBef>
                <a:spcPct val="0"/>
              </a:spcBef>
            </a:pPr>
            <a:r>
              <a:rPr lang="en-US" b="true" sz="4307" i="true">
                <a:solidFill>
                  <a:srgbClr val="111111"/>
                </a:solidFill>
                <a:latin typeface="Open Sauce Bold Italics"/>
                <a:ea typeface="Open Sauce Bold Italics"/>
                <a:cs typeface="Open Sauce Bold Italics"/>
                <a:sym typeface="Open Sauce Bold Italics"/>
              </a:rPr>
              <a:t>Random Forest</a:t>
            </a:r>
          </a:p>
        </p:txBody>
      </p:sp>
      <p:sp>
        <p:nvSpPr>
          <p:cNvPr name="TextBox 17" id="17"/>
          <p:cNvSpPr txBox="true"/>
          <p:nvPr/>
        </p:nvSpPr>
        <p:spPr>
          <a:xfrm rot="0">
            <a:off x="8039078" y="2164789"/>
            <a:ext cx="4142313" cy="388337"/>
          </a:xfrm>
          <a:prstGeom prst="rect">
            <a:avLst/>
          </a:prstGeom>
        </p:spPr>
        <p:txBody>
          <a:bodyPr anchor="t" rtlCol="false" tIns="0" lIns="0" bIns="0" rIns="0">
            <a:spAutoFit/>
          </a:bodyPr>
          <a:lstStyle/>
          <a:p>
            <a:pPr algn="l" marL="0" indent="0" lvl="0">
              <a:lnSpc>
                <a:spcPts val="3270"/>
              </a:lnSpc>
              <a:spcBef>
                <a:spcPct val="0"/>
              </a:spcBef>
            </a:pPr>
            <a:r>
              <a:rPr lang="en-US" b="true" sz="2336">
                <a:solidFill>
                  <a:srgbClr val="111111"/>
                </a:solidFill>
                <a:latin typeface="Open Sauce Bold"/>
                <a:ea typeface="Open Sauce Bold"/>
                <a:cs typeface="Open Sauce Bold"/>
                <a:sym typeface="Open Sauce Bold"/>
              </a:rPr>
              <a:t>REASON</a:t>
            </a:r>
          </a:p>
        </p:txBody>
      </p:sp>
      <p:grpSp>
        <p:nvGrpSpPr>
          <p:cNvPr name="Group 18" id="18"/>
          <p:cNvGrpSpPr/>
          <p:nvPr/>
        </p:nvGrpSpPr>
        <p:grpSpPr>
          <a:xfrm rot="0">
            <a:off x="12442071" y="630932"/>
            <a:ext cx="5000260" cy="1420838"/>
            <a:chOff x="0" y="0"/>
            <a:chExt cx="6667013" cy="1894451"/>
          </a:xfrm>
        </p:grpSpPr>
        <p:sp>
          <p:nvSpPr>
            <p:cNvPr name="TextBox 19" id="19"/>
            <p:cNvSpPr txBox="true"/>
            <p:nvPr/>
          </p:nvSpPr>
          <p:spPr>
            <a:xfrm rot="0">
              <a:off x="0" y="-38100"/>
              <a:ext cx="6667013" cy="504900"/>
            </a:xfrm>
            <a:prstGeom prst="rect">
              <a:avLst/>
            </a:prstGeom>
          </p:spPr>
          <p:txBody>
            <a:bodyPr anchor="t" rtlCol="false" tIns="0" lIns="0" bIns="0" rIns="0">
              <a:spAutoFit/>
            </a:bodyPr>
            <a:lstStyle/>
            <a:p>
              <a:pPr algn="l" marL="0" indent="0" lvl="0">
                <a:lnSpc>
                  <a:spcPts val="3278"/>
                </a:lnSpc>
                <a:spcBef>
                  <a:spcPct val="0"/>
                </a:spcBef>
              </a:pPr>
              <a:r>
                <a:rPr lang="en-US" b="true" sz="2341">
                  <a:solidFill>
                    <a:srgbClr val="111111"/>
                  </a:solidFill>
                  <a:latin typeface="Open Sauce Bold"/>
                  <a:ea typeface="Open Sauce Bold"/>
                  <a:cs typeface="Open Sauce Bold"/>
                  <a:sym typeface="Open Sauce Bold"/>
                </a:rPr>
                <a:t> PERFORMANCE BEFORE TUNING</a:t>
              </a:r>
            </a:p>
          </p:txBody>
        </p:sp>
        <p:sp>
          <p:nvSpPr>
            <p:cNvPr name="TextBox 20" id="20"/>
            <p:cNvSpPr txBox="true"/>
            <p:nvPr/>
          </p:nvSpPr>
          <p:spPr>
            <a:xfrm rot="0">
              <a:off x="0" y="843450"/>
              <a:ext cx="6667013" cy="1051001"/>
            </a:xfrm>
            <a:prstGeom prst="rect">
              <a:avLst/>
            </a:prstGeom>
          </p:spPr>
          <p:txBody>
            <a:bodyPr anchor="t" rtlCol="false" tIns="0" lIns="0" bIns="0" rIns="0">
              <a:spAutoFit/>
            </a:bodyPr>
            <a:lstStyle/>
            <a:p>
              <a:pPr algn="just" marL="505531" indent="-252766" lvl="1">
                <a:lnSpc>
                  <a:spcPts val="3278"/>
                </a:lnSpc>
                <a:buFont typeface="Arial"/>
                <a:buChar char="•"/>
              </a:pPr>
              <a:r>
                <a:rPr lang="en-US" sz="2341" i="true">
                  <a:solidFill>
                    <a:srgbClr val="111111"/>
                  </a:solidFill>
                  <a:latin typeface="Open Sauce Italics"/>
                  <a:ea typeface="Open Sauce Italics"/>
                  <a:cs typeface="Open Sauce Italics"/>
                  <a:sym typeface="Open Sauce Italics"/>
                </a:rPr>
                <a:t>Accuracy</a:t>
              </a:r>
              <a:r>
                <a:rPr lang="en-US" sz="2341">
                  <a:solidFill>
                    <a:srgbClr val="111111"/>
                  </a:solidFill>
                  <a:latin typeface="Open Sauce"/>
                  <a:ea typeface="Open Sauce"/>
                  <a:cs typeface="Open Sauce"/>
                  <a:sym typeface="Open Sauce"/>
                </a:rPr>
                <a:t>- </a:t>
              </a:r>
              <a:r>
                <a:rPr lang="en-US" b="true" sz="2341">
                  <a:solidFill>
                    <a:srgbClr val="111111"/>
                  </a:solidFill>
                  <a:latin typeface="Open Sauce Bold"/>
                  <a:ea typeface="Open Sauce Bold"/>
                  <a:cs typeface="Open Sauce Bold"/>
                  <a:sym typeface="Open Sauce Bold"/>
                </a:rPr>
                <a:t>97.20</a:t>
              </a:r>
            </a:p>
            <a:p>
              <a:pPr algn="just" marL="505531" indent="-252766" lvl="1">
                <a:lnSpc>
                  <a:spcPts val="3278"/>
                </a:lnSpc>
                <a:buFont typeface="Arial"/>
                <a:buChar char="•"/>
              </a:pPr>
              <a:r>
                <a:rPr lang="en-US" sz="2341" i="true">
                  <a:solidFill>
                    <a:srgbClr val="111111"/>
                  </a:solidFill>
                  <a:latin typeface="Open Sauce Italics"/>
                  <a:ea typeface="Open Sauce Italics"/>
                  <a:cs typeface="Open Sauce Italics"/>
                  <a:sym typeface="Open Sauce Italics"/>
                </a:rPr>
                <a:t>ROC_AUC_SCORE</a:t>
              </a:r>
              <a:r>
                <a:rPr lang="en-US" sz="2341">
                  <a:solidFill>
                    <a:srgbClr val="111111"/>
                  </a:solidFill>
                  <a:latin typeface="Open Sauce"/>
                  <a:ea typeface="Open Sauce"/>
                  <a:cs typeface="Open Sauce"/>
                  <a:sym typeface="Open Sauce"/>
                </a:rPr>
                <a:t> - </a:t>
              </a:r>
              <a:r>
                <a:rPr lang="en-US" b="true" sz="2341">
                  <a:solidFill>
                    <a:srgbClr val="111111"/>
                  </a:solidFill>
                  <a:latin typeface="Open Sauce Bold"/>
                  <a:ea typeface="Open Sauce Bold"/>
                  <a:cs typeface="Open Sauce Bold"/>
                  <a:sym typeface="Open Sauce Bold"/>
                </a:rPr>
                <a:t>99.54</a:t>
              </a:r>
            </a:p>
          </p:txBody>
        </p:sp>
      </p:grpSp>
      <p:sp>
        <p:nvSpPr>
          <p:cNvPr name="TextBox 21" id="21"/>
          <p:cNvSpPr txBox="true"/>
          <p:nvPr/>
        </p:nvSpPr>
        <p:spPr>
          <a:xfrm rot="0">
            <a:off x="8039078" y="2791372"/>
            <a:ext cx="4142313" cy="2026637"/>
          </a:xfrm>
          <a:prstGeom prst="rect">
            <a:avLst/>
          </a:prstGeom>
        </p:spPr>
        <p:txBody>
          <a:bodyPr anchor="t" rtlCol="false" tIns="0" lIns="0" bIns="0" rIns="0">
            <a:spAutoFit/>
          </a:bodyPr>
          <a:lstStyle/>
          <a:p>
            <a:pPr algn="l" marL="504375" indent="-252188" lvl="1">
              <a:lnSpc>
                <a:spcPts val="3270"/>
              </a:lnSpc>
              <a:buFont typeface="Arial"/>
              <a:buChar char="•"/>
            </a:pPr>
            <a:r>
              <a:rPr lang="en-US" sz="2336">
                <a:solidFill>
                  <a:srgbClr val="111111"/>
                </a:solidFill>
                <a:latin typeface="Open Sauce"/>
                <a:ea typeface="Open Sauce"/>
                <a:cs typeface="Open Sauce"/>
                <a:sym typeface="Open Sauce"/>
              </a:rPr>
              <a:t>Out of all the models, Random Forest performance is best on accuracy and ROC_AUC_Score</a:t>
            </a:r>
          </a:p>
        </p:txBody>
      </p:sp>
      <p:grpSp>
        <p:nvGrpSpPr>
          <p:cNvPr name="Group 22" id="22"/>
          <p:cNvGrpSpPr/>
          <p:nvPr/>
        </p:nvGrpSpPr>
        <p:grpSpPr>
          <a:xfrm rot="0">
            <a:off x="12442071" y="3113321"/>
            <a:ext cx="4870444" cy="1420838"/>
            <a:chOff x="0" y="0"/>
            <a:chExt cx="6493926" cy="1894451"/>
          </a:xfrm>
        </p:grpSpPr>
        <p:sp>
          <p:nvSpPr>
            <p:cNvPr name="TextBox 23" id="23"/>
            <p:cNvSpPr txBox="true"/>
            <p:nvPr/>
          </p:nvSpPr>
          <p:spPr>
            <a:xfrm rot="0">
              <a:off x="0" y="-38100"/>
              <a:ext cx="6493926" cy="504900"/>
            </a:xfrm>
            <a:prstGeom prst="rect">
              <a:avLst/>
            </a:prstGeom>
          </p:spPr>
          <p:txBody>
            <a:bodyPr anchor="t" rtlCol="false" tIns="0" lIns="0" bIns="0" rIns="0">
              <a:spAutoFit/>
            </a:bodyPr>
            <a:lstStyle/>
            <a:p>
              <a:pPr algn="l" marL="0" indent="0" lvl="0">
                <a:lnSpc>
                  <a:spcPts val="3278"/>
                </a:lnSpc>
                <a:spcBef>
                  <a:spcPct val="0"/>
                </a:spcBef>
              </a:pPr>
              <a:r>
                <a:rPr lang="en-US" b="true" sz="2341">
                  <a:solidFill>
                    <a:srgbClr val="111111"/>
                  </a:solidFill>
                  <a:latin typeface="Open Sauce Bold"/>
                  <a:ea typeface="Open Sauce Bold"/>
                  <a:cs typeface="Open Sauce Bold"/>
                  <a:sym typeface="Open Sauce Bold"/>
                </a:rPr>
                <a:t>  PERFORMANCE AFTER TUNING</a:t>
              </a:r>
            </a:p>
          </p:txBody>
        </p:sp>
        <p:sp>
          <p:nvSpPr>
            <p:cNvPr name="TextBox 24" id="24"/>
            <p:cNvSpPr txBox="true"/>
            <p:nvPr/>
          </p:nvSpPr>
          <p:spPr>
            <a:xfrm rot="0">
              <a:off x="0" y="843450"/>
              <a:ext cx="6493926" cy="1051001"/>
            </a:xfrm>
            <a:prstGeom prst="rect">
              <a:avLst/>
            </a:prstGeom>
          </p:spPr>
          <p:txBody>
            <a:bodyPr anchor="t" rtlCol="false" tIns="0" lIns="0" bIns="0" rIns="0">
              <a:spAutoFit/>
            </a:bodyPr>
            <a:lstStyle/>
            <a:p>
              <a:pPr algn="just" marL="505531" indent="-252766" lvl="1">
                <a:lnSpc>
                  <a:spcPts val="3278"/>
                </a:lnSpc>
                <a:buFont typeface="Arial"/>
                <a:buChar char="•"/>
              </a:pPr>
              <a:r>
                <a:rPr lang="en-US" sz="2341" i="true">
                  <a:solidFill>
                    <a:srgbClr val="111111"/>
                  </a:solidFill>
                  <a:latin typeface="Open Sauce Italics"/>
                  <a:ea typeface="Open Sauce Italics"/>
                  <a:cs typeface="Open Sauce Italics"/>
                  <a:sym typeface="Open Sauce Italics"/>
                </a:rPr>
                <a:t>Accuracy</a:t>
              </a:r>
              <a:r>
                <a:rPr lang="en-US" sz="2341">
                  <a:solidFill>
                    <a:srgbClr val="111111"/>
                  </a:solidFill>
                  <a:latin typeface="Open Sauce"/>
                  <a:ea typeface="Open Sauce"/>
                  <a:cs typeface="Open Sauce"/>
                  <a:sym typeface="Open Sauce"/>
                </a:rPr>
                <a:t>- </a:t>
              </a:r>
              <a:r>
                <a:rPr lang="en-US" b="true" sz="2341">
                  <a:solidFill>
                    <a:srgbClr val="111111"/>
                  </a:solidFill>
                  <a:latin typeface="Open Sauce Bold"/>
                  <a:ea typeface="Open Sauce Bold"/>
                  <a:cs typeface="Open Sauce Bold"/>
                  <a:sym typeface="Open Sauce Bold"/>
                </a:rPr>
                <a:t>98.20</a:t>
              </a:r>
            </a:p>
            <a:p>
              <a:pPr algn="just" marL="505531" indent="-252766" lvl="1">
                <a:lnSpc>
                  <a:spcPts val="3278"/>
                </a:lnSpc>
                <a:buFont typeface="Arial"/>
                <a:buChar char="•"/>
              </a:pPr>
              <a:r>
                <a:rPr lang="en-US" sz="2341" i="true">
                  <a:solidFill>
                    <a:srgbClr val="111111"/>
                  </a:solidFill>
                  <a:latin typeface="Open Sauce Italics"/>
                  <a:ea typeface="Open Sauce Italics"/>
                  <a:cs typeface="Open Sauce Italics"/>
                  <a:sym typeface="Open Sauce Italics"/>
                </a:rPr>
                <a:t>ROC_AUC_SCORE</a:t>
              </a:r>
              <a:r>
                <a:rPr lang="en-US" sz="2341">
                  <a:solidFill>
                    <a:srgbClr val="111111"/>
                  </a:solidFill>
                  <a:latin typeface="Open Sauce"/>
                  <a:ea typeface="Open Sauce"/>
                  <a:cs typeface="Open Sauce"/>
                  <a:sym typeface="Open Sauce"/>
                </a:rPr>
                <a:t>- </a:t>
              </a:r>
              <a:r>
                <a:rPr lang="en-US" b="true" sz="2341">
                  <a:solidFill>
                    <a:srgbClr val="111111"/>
                  </a:solidFill>
                  <a:latin typeface="Open Sauce Bold"/>
                  <a:ea typeface="Open Sauce Bold"/>
                  <a:cs typeface="Open Sauce Bold"/>
                  <a:sym typeface="Open Sauce Bold"/>
                </a:rPr>
                <a:t>96.99</a:t>
              </a:r>
            </a:p>
          </p:txBody>
        </p:sp>
      </p:gr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16948" y="229485"/>
            <a:ext cx="7376604" cy="9826324"/>
            <a:chOff x="0" y="0"/>
            <a:chExt cx="1208297" cy="1609564"/>
          </a:xfrm>
        </p:grpSpPr>
        <p:sp>
          <p:nvSpPr>
            <p:cNvPr name="Freeform 3" id="3"/>
            <p:cNvSpPr/>
            <p:nvPr/>
          </p:nvSpPr>
          <p:spPr>
            <a:xfrm flipH="false" flipV="false" rot="0">
              <a:off x="0" y="0"/>
              <a:ext cx="1208297" cy="1609564"/>
            </a:xfrm>
            <a:custGeom>
              <a:avLst/>
              <a:gdLst/>
              <a:ahLst/>
              <a:cxnLst/>
              <a:rect r="r" b="b" t="t" l="l"/>
              <a:pathLst>
                <a:path h="1609564" w="1208297">
                  <a:moveTo>
                    <a:pt x="1083837" y="1609564"/>
                  </a:moveTo>
                  <a:lnTo>
                    <a:pt x="124460" y="1609564"/>
                  </a:lnTo>
                  <a:cubicBezTo>
                    <a:pt x="55880" y="1609564"/>
                    <a:pt x="0" y="1553684"/>
                    <a:pt x="0" y="1485104"/>
                  </a:cubicBezTo>
                  <a:lnTo>
                    <a:pt x="0" y="124460"/>
                  </a:lnTo>
                  <a:cubicBezTo>
                    <a:pt x="0" y="55880"/>
                    <a:pt x="55880" y="0"/>
                    <a:pt x="124460" y="0"/>
                  </a:cubicBezTo>
                  <a:lnTo>
                    <a:pt x="1083837" y="0"/>
                  </a:lnTo>
                  <a:cubicBezTo>
                    <a:pt x="1152417" y="0"/>
                    <a:pt x="1208297" y="55880"/>
                    <a:pt x="1208297" y="124460"/>
                  </a:cubicBezTo>
                  <a:lnTo>
                    <a:pt x="1208297" y="1485104"/>
                  </a:lnTo>
                  <a:cubicBezTo>
                    <a:pt x="1208297" y="1553684"/>
                    <a:pt x="1152417" y="1609564"/>
                    <a:pt x="1083837" y="1609564"/>
                  </a:cubicBezTo>
                  <a:close/>
                </a:path>
              </a:pathLst>
            </a:custGeom>
            <a:solidFill>
              <a:srgbClr val="DBDCDC"/>
            </a:solidFill>
          </p:spPr>
        </p:sp>
      </p:grpSp>
      <p:grpSp>
        <p:nvGrpSpPr>
          <p:cNvPr name="Group 4" id="4"/>
          <p:cNvGrpSpPr/>
          <p:nvPr/>
        </p:nvGrpSpPr>
        <p:grpSpPr>
          <a:xfrm rot="0">
            <a:off x="6419378" y="9343707"/>
            <a:ext cx="470732" cy="239358"/>
            <a:chOff x="0" y="0"/>
            <a:chExt cx="627643" cy="319144"/>
          </a:xfrm>
        </p:grpSpPr>
        <p:grpSp>
          <p:nvGrpSpPr>
            <p:cNvPr name="Group 5" id="5"/>
            <p:cNvGrpSpPr/>
            <p:nvPr/>
          </p:nvGrpSpPr>
          <p:grpSpPr>
            <a:xfrm rot="0">
              <a:off x="0" y="0"/>
              <a:ext cx="627643" cy="319144"/>
              <a:chOff x="0" y="0"/>
              <a:chExt cx="3763941" cy="1913890"/>
            </a:xfrm>
          </p:grpSpPr>
          <p:sp>
            <p:nvSpPr>
              <p:cNvPr name="Freeform 6" id="6"/>
              <p:cNvSpPr/>
              <p:nvPr/>
            </p:nvSpPr>
            <p:spPr>
              <a:xfrm flipH="false" flipV="false" rot="0">
                <a:off x="0" y="0"/>
                <a:ext cx="3763941" cy="1913890"/>
              </a:xfrm>
              <a:custGeom>
                <a:avLst/>
                <a:gdLst/>
                <a:ahLst/>
                <a:cxnLst/>
                <a:rect r="r" b="b" t="t" l="l"/>
                <a:pathLst>
                  <a:path h="1913890" w="3763941">
                    <a:moveTo>
                      <a:pt x="3763941" y="956945"/>
                    </a:moveTo>
                    <a:cubicBezTo>
                      <a:pt x="3763941" y="1485392"/>
                      <a:pt x="3335570" y="1913890"/>
                      <a:pt x="2806996" y="1913890"/>
                    </a:cubicBezTo>
                    <a:lnTo>
                      <a:pt x="956945" y="1913890"/>
                    </a:lnTo>
                    <a:cubicBezTo>
                      <a:pt x="428371" y="1913890"/>
                      <a:pt x="0" y="1485392"/>
                      <a:pt x="0" y="956945"/>
                    </a:cubicBezTo>
                    <a:cubicBezTo>
                      <a:pt x="0" y="428371"/>
                      <a:pt x="428371" y="0"/>
                      <a:pt x="956945" y="0"/>
                    </a:cubicBezTo>
                    <a:lnTo>
                      <a:pt x="2806996" y="0"/>
                    </a:lnTo>
                    <a:cubicBezTo>
                      <a:pt x="3335443" y="0"/>
                      <a:pt x="3763941" y="428371"/>
                      <a:pt x="3763941" y="956945"/>
                    </a:cubicBezTo>
                    <a:close/>
                  </a:path>
                </a:pathLst>
              </a:custGeom>
              <a:solidFill>
                <a:srgbClr val="FFFFFF"/>
              </a:solidFill>
            </p:spPr>
          </p:sp>
        </p:grpSp>
        <p:grpSp>
          <p:nvGrpSpPr>
            <p:cNvPr name="Group 7" id="7"/>
            <p:cNvGrpSpPr/>
            <p:nvPr/>
          </p:nvGrpSpPr>
          <p:grpSpPr>
            <a:xfrm rot="0">
              <a:off x="313822" y="20591"/>
              <a:ext cx="277962" cy="277962"/>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9606A"/>
              </a:solidFill>
            </p:spPr>
          </p:sp>
        </p:grpSp>
      </p:grpSp>
      <p:sp>
        <p:nvSpPr>
          <p:cNvPr name="Freeform 9" id="9"/>
          <p:cNvSpPr/>
          <p:nvPr/>
        </p:nvSpPr>
        <p:spPr>
          <a:xfrm flipH="false" flipV="false" rot="0">
            <a:off x="1028700" y="1028700"/>
            <a:ext cx="255713" cy="63928"/>
          </a:xfrm>
          <a:custGeom>
            <a:avLst/>
            <a:gdLst/>
            <a:ahLst/>
            <a:cxnLst/>
            <a:rect r="r" b="b" t="t" l="l"/>
            <a:pathLst>
              <a:path h="63928" w="255713">
                <a:moveTo>
                  <a:pt x="0" y="0"/>
                </a:moveTo>
                <a:lnTo>
                  <a:pt x="255713" y="0"/>
                </a:lnTo>
                <a:lnTo>
                  <a:pt x="255713" y="63928"/>
                </a:lnTo>
                <a:lnTo>
                  <a:pt x="0" y="639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0" id="10"/>
          <p:cNvGrpSpPr/>
          <p:nvPr/>
        </p:nvGrpSpPr>
        <p:grpSpPr>
          <a:xfrm rot="0">
            <a:off x="7842251" y="4738409"/>
            <a:ext cx="2421203" cy="242120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A6A6A6">
                    <a:alpha val="100000"/>
                  </a:srgbClr>
                </a:gs>
                <a:gs pos="100000">
                  <a:srgbClr val="FFFFFF">
                    <a:alpha val="100000"/>
                  </a:srgbClr>
                </a:gs>
              </a:gsLst>
              <a:lin ang="0"/>
            </a:gradFill>
          </p:spPr>
        </p:sp>
        <p:sp>
          <p:nvSpPr>
            <p:cNvPr name="TextBox 12" id="12"/>
            <p:cNvSpPr txBox="true"/>
            <p:nvPr/>
          </p:nvSpPr>
          <p:spPr>
            <a:xfrm>
              <a:off x="76200" y="47625"/>
              <a:ext cx="660400" cy="688975"/>
            </a:xfrm>
            <a:prstGeom prst="rect">
              <a:avLst/>
            </a:prstGeom>
          </p:spPr>
          <p:txBody>
            <a:bodyPr anchor="ctr" rtlCol="false" tIns="50800" lIns="50800" bIns="50800" rIns="50800"/>
            <a:lstStyle/>
            <a:p>
              <a:pPr algn="ctr">
                <a:lnSpc>
                  <a:spcPts val="2584"/>
                </a:lnSpc>
              </a:pPr>
              <a:r>
                <a:rPr lang="en-US" sz="1846" b="true">
                  <a:solidFill>
                    <a:srgbClr val="000000"/>
                  </a:solidFill>
                  <a:latin typeface="Open Sauce Bold"/>
                  <a:ea typeface="Open Sauce Bold"/>
                  <a:cs typeface="Open Sauce Bold"/>
                  <a:sym typeface="Open Sauce Bold"/>
                </a:rPr>
                <a:t>LOGISTIC REGRESSION</a:t>
              </a:r>
            </a:p>
            <a:p>
              <a:pPr algn="ctr">
                <a:lnSpc>
                  <a:spcPts val="2584"/>
                </a:lnSpc>
              </a:pPr>
            </a:p>
            <a:p>
              <a:pPr algn="ctr">
                <a:lnSpc>
                  <a:spcPts val="2584"/>
                </a:lnSpc>
              </a:pPr>
              <a:r>
                <a:rPr lang="en-US" sz="1846" b="true">
                  <a:solidFill>
                    <a:srgbClr val="000000"/>
                  </a:solidFill>
                  <a:latin typeface="Open Sauce Bold"/>
                  <a:ea typeface="Open Sauce Bold"/>
                  <a:cs typeface="Open Sauce Bold"/>
                  <a:sym typeface="Open Sauce Bold"/>
                </a:rPr>
                <a:t>ACC : 86.03</a:t>
              </a:r>
            </a:p>
            <a:p>
              <a:pPr algn="ctr">
                <a:lnSpc>
                  <a:spcPts val="2584"/>
                </a:lnSpc>
              </a:pPr>
              <a:r>
                <a:rPr lang="en-US" b="true" sz="1846">
                  <a:solidFill>
                    <a:srgbClr val="000000"/>
                  </a:solidFill>
                  <a:latin typeface="Open Sauce Bold"/>
                  <a:ea typeface="Open Sauce Bold"/>
                  <a:cs typeface="Open Sauce Bold"/>
                  <a:sym typeface="Open Sauce Bold"/>
                </a:rPr>
                <a:t>ROC_AUC: 91.16</a:t>
              </a:r>
            </a:p>
          </p:txBody>
        </p:sp>
      </p:grpSp>
      <p:sp>
        <p:nvSpPr>
          <p:cNvPr name="TextBox 13" id="13"/>
          <p:cNvSpPr txBox="true"/>
          <p:nvPr/>
        </p:nvSpPr>
        <p:spPr>
          <a:xfrm rot="0">
            <a:off x="1028700" y="3660388"/>
            <a:ext cx="5753100" cy="1933575"/>
          </a:xfrm>
          <a:prstGeom prst="rect">
            <a:avLst/>
          </a:prstGeom>
        </p:spPr>
        <p:txBody>
          <a:bodyPr anchor="t" rtlCol="false" tIns="0" lIns="0" bIns="0" rIns="0">
            <a:spAutoFit/>
          </a:bodyPr>
          <a:lstStyle/>
          <a:p>
            <a:pPr algn="l">
              <a:lnSpc>
                <a:spcPts val="5169"/>
              </a:lnSpc>
              <a:spcBef>
                <a:spcPct val="0"/>
              </a:spcBef>
            </a:pPr>
            <a:r>
              <a:rPr lang="en-US" b="true" sz="4307">
                <a:solidFill>
                  <a:srgbClr val="111111"/>
                </a:solidFill>
                <a:latin typeface="Open Sauce Bold"/>
                <a:ea typeface="Open Sauce Bold"/>
                <a:cs typeface="Open Sauce Bold"/>
                <a:sym typeface="Open Sauce Bold"/>
              </a:rPr>
              <a:t>Handling Class Imbalance by applying </a:t>
            </a:r>
            <a:r>
              <a:rPr lang="en-US" b="true" sz="4307" i="true">
                <a:solidFill>
                  <a:srgbClr val="111111"/>
                </a:solidFill>
                <a:latin typeface="Open Sauce Bold Italics"/>
                <a:ea typeface="Open Sauce Bold Italics"/>
                <a:cs typeface="Open Sauce Bold Italics"/>
                <a:sym typeface="Open Sauce Bold Italics"/>
              </a:rPr>
              <a:t>SMOTE</a:t>
            </a:r>
          </a:p>
        </p:txBody>
      </p:sp>
      <p:grpSp>
        <p:nvGrpSpPr>
          <p:cNvPr name="Group 14" id="14"/>
          <p:cNvGrpSpPr/>
          <p:nvPr/>
        </p:nvGrpSpPr>
        <p:grpSpPr>
          <a:xfrm rot="0">
            <a:off x="7842251" y="229485"/>
            <a:ext cx="10284764" cy="2071846"/>
            <a:chOff x="0" y="0"/>
            <a:chExt cx="13713019" cy="2762462"/>
          </a:xfrm>
        </p:grpSpPr>
        <p:sp>
          <p:nvSpPr>
            <p:cNvPr name="TextBox 15" id="15"/>
            <p:cNvSpPr txBox="true"/>
            <p:nvPr/>
          </p:nvSpPr>
          <p:spPr>
            <a:xfrm rot="0">
              <a:off x="0" y="-38100"/>
              <a:ext cx="13713019" cy="484293"/>
            </a:xfrm>
            <a:prstGeom prst="rect">
              <a:avLst/>
            </a:prstGeom>
          </p:spPr>
          <p:txBody>
            <a:bodyPr anchor="t" rtlCol="false" tIns="0" lIns="0" bIns="0" rIns="0">
              <a:spAutoFit/>
            </a:bodyPr>
            <a:lstStyle/>
            <a:p>
              <a:pPr algn="l" marL="0" indent="0" lvl="0">
                <a:lnSpc>
                  <a:spcPts val="3079"/>
                </a:lnSpc>
                <a:spcBef>
                  <a:spcPct val="0"/>
                </a:spcBef>
              </a:pPr>
              <a:r>
                <a:rPr lang="en-US" b="true" sz="2199">
                  <a:solidFill>
                    <a:srgbClr val="111111"/>
                  </a:solidFill>
                  <a:latin typeface="Open Sauce Bold"/>
                  <a:ea typeface="Open Sauce Bold"/>
                  <a:cs typeface="Open Sauce Bold"/>
                  <a:sym typeface="Open Sauce Bold"/>
                </a:rPr>
                <a:t>SYNTHETIC MINORITY OVERSAMPLING TECHNIQUE (SMOTE)</a:t>
              </a:r>
            </a:p>
          </p:txBody>
        </p:sp>
        <p:sp>
          <p:nvSpPr>
            <p:cNvPr name="TextBox 16" id="16"/>
            <p:cNvSpPr txBox="true"/>
            <p:nvPr/>
          </p:nvSpPr>
          <p:spPr>
            <a:xfrm rot="0">
              <a:off x="0" y="804757"/>
              <a:ext cx="13713019" cy="1957705"/>
            </a:xfrm>
            <a:prstGeom prst="rect">
              <a:avLst/>
            </a:prstGeom>
          </p:spPr>
          <p:txBody>
            <a:bodyPr anchor="t" rtlCol="false" tIns="0" lIns="0" bIns="0" rIns="0">
              <a:spAutoFit/>
            </a:bodyPr>
            <a:lstStyle/>
            <a:p>
              <a:pPr algn="just" marL="453390" indent="-226695" lvl="1">
                <a:lnSpc>
                  <a:spcPts val="2940"/>
                </a:lnSpc>
                <a:buFont typeface="Arial"/>
                <a:buChar char="•"/>
              </a:pPr>
              <a:r>
                <a:rPr lang="en-US" sz="2100">
                  <a:solidFill>
                    <a:srgbClr val="111111"/>
                  </a:solidFill>
                  <a:latin typeface="Open Sauce"/>
                  <a:ea typeface="Open Sauce"/>
                  <a:cs typeface="Open Sauce"/>
                  <a:sym typeface="Open Sauce"/>
                </a:rPr>
                <a:t>Synthetic Minority Over-Sampling Technique (SMOTE) is a powerful method used to handle class imbalance in datasets. SMOTE handles this issue by generating samples of minority classes to make the class distribution balanced.</a:t>
              </a:r>
            </a:p>
          </p:txBody>
        </p:sp>
      </p:grpSp>
      <p:grpSp>
        <p:nvGrpSpPr>
          <p:cNvPr name="Group 17" id="17"/>
          <p:cNvGrpSpPr/>
          <p:nvPr/>
        </p:nvGrpSpPr>
        <p:grpSpPr>
          <a:xfrm rot="0">
            <a:off x="7842251" y="2537237"/>
            <a:ext cx="3680271" cy="1487223"/>
            <a:chOff x="0" y="0"/>
            <a:chExt cx="4907028" cy="1982964"/>
          </a:xfrm>
        </p:grpSpPr>
        <p:sp>
          <p:nvSpPr>
            <p:cNvPr name="TextBox 18" id="18"/>
            <p:cNvSpPr txBox="true"/>
            <p:nvPr/>
          </p:nvSpPr>
          <p:spPr>
            <a:xfrm rot="0">
              <a:off x="0" y="-38100"/>
              <a:ext cx="4907028" cy="861498"/>
            </a:xfrm>
            <a:prstGeom prst="rect">
              <a:avLst/>
            </a:prstGeom>
          </p:spPr>
          <p:txBody>
            <a:bodyPr anchor="t" rtlCol="false" tIns="0" lIns="0" bIns="0" rIns="0">
              <a:spAutoFit/>
            </a:bodyPr>
            <a:lstStyle/>
            <a:p>
              <a:pPr algn="l" marL="0" indent="0" lvl="0">
                <a:lnSpc>
                  <a:spcPts val="2657"/>
                </a:lnSpc>
                <a:spcBef>
                  <a:spcPct val="0"/>
                </a:spcBef>
              </a:pPr>
              <a:r>
                <a:rPr lang="en-US" b="true" sz="1897">
                  <a:solidFill>
                    <a:srgbClr val="111111"/>
                  </a:solidFill>
                  <a:latin typeface="Open Sauce Bold"/>
                  <a:ea typeface="Open Sauce Bold"/>
                  <a:cs typeface="Open Sauce Bold"/>
                  <a:sym typeface="Open Sauce Bold"/>
                </a:rPr>
                <a:t>CLASS DISTRIBUTION BEFORE APPLYING SMOTE</a:t>
              </a:r>
            </a:p>
          </p:txBody>
        </p:sp>
        <p:sp>
          <p:nvSpPr>
            <p:cNvPr name="TextBox 19" id="19"/>
            <p:cNvSpPr txBox="true"/>
            <p:nvPr/>
          </p:nvSpPr>
          <p:spPr>
            <a:xfrm rot="0">
              <a:off x="0" y="1121466"/>
              <a:ext cx="4907028" cy="861498"/>
            </a:xfrm>
            <a:prstGeom prst="rect">
              <a:avLst/>
            </a:prstGeom>
          </p:spPr>
          <p:txBody>
            <a:bodyPr anchor="t" rtlCol="false" tIns="0" lIns="0" bIns="0" rIns="0">
              <a:spAutoFit/>
            </a:bodyPr>
            <a:lstStyle/>
            <a:p>
              <a:pPr algn="just" marL="409750" indent="-204875" lvl="1">
                <a:lnSpc>
                  <a:spcPts val="2657"/>
                </a:lnSpc>
                <a:buFont typeface="Arial"/>
                <a:buChar char="•"/>
              </a:pPr>
              <a:r>
                <a:rPr lang="en-US" sz="1897">
                  <a:solidFill>
                    <a:srgbClr val="111111"/>
                  </a:solidFill>
                  <a:latin typeface="Open Sauce"/>
                  <a:ea typeface="Open Sauce"/>
                  <a:cs typeface="Open Sauce"/>
                  <a:sym typeface="Open Sauce"/>
                </a:rPr>
                <a:t>Y OR 1 - 56777(70%)</a:t>
              </a:r>
            </a:p>
            <a:p>
              <a:pPr algn="just" marL="409750" indent="-204875" lvl="1">
                <a:lnSpc>
                  <a:spcPts val="2657"/>
                </a:lnSpc>
                <a:buFont typeface="Arial"/>
                <a:buChar char="•"/>
              </a:pPr>
              <a:r>
                <a:rPr lang="en-US" sz="1897">
                  <a:solidFill>
                    <a:srgbClr val="111111"/>
                  </a:solidFill>
                  <a:latin typeface="Open Sauce"/>
                  <a:ea typeface="Open Sauce"/>
                  <a:cs typeface="Open Sauce"/>
                  <a:sym typeface="Open Sauce"/>
                </a:rPr>
                <a:t>N OR 0 - 24508(30%)</a:t>
              </a:r>
            </a:p>
          </p:txBody>
        </p:sp>
      </p:grpSp>
      <p:grpSp>
        <p:nvGrpSpPr>
          <p:cNvPr name="Group 20" id="20"/>
          <p:cNvGrpSpPr/>
          <p:nvPr/>
        </p:nvGrpSpPr>
        <p:grpSpPr>
          <a:xfrm rot="0">
            <a:off x="13318213" y="2517601"/>
            <a:ext cx="3941087" cy="1481089"/>
            <a:chOff x="0" y="0"/>
            <a:chExt cx="5254783" cy="1974786"/>
          </a:xfrm>
        </p:grpSpPr>
        <p:sp>
          <p:nvSpPr>
            <p:cNvPr name="TextBox 21" id="21"/>
            <p:cNvSpPr txBox="true"/>
            <p:nvPr/>
          </p:nvSpPr>
          <p:spPr>
            <a:xfrm rot="0">
              <a:off x="0" y="-38100"/>
              <a:ext cx="5254783" cy="858102"/>
            </a:xfrm>
            <a:prstGeom prst="rect">
              <a:avLst/>
            </a:prstGeom>
          </p:spPr>
          <p:txBody>
            <a:bodyPr anchor="t" rtlCol="false" tIns="0" lIns="0" bIns="0" rIns="0">
              <a:spAutoFit/>
            </a:bodyPr>
            <a:lstStyle/>
            <a:p>
              <a:pPr algn="l" marL="0" indent="0" lvl="0">
                <a:lnSpc>
                  <a:spcPts val="2646"/>
                </a:lnSpc>
                <a:spcBef>
                  <a:spcPct val="0"/>
                </a:spcBef>
              </a:pPr>
              <a:r>
                <a:rPr lang="en-US" b="true" sz="1890">
                  <a:solidFill>
                    <a:srgbClr val="111111"/>
                  </a:solidFill>
                  <a:latin typeface="Open Sauce Bold"/>
                  <a:ea typeface="Open Sauce Bold"/>
                  <a:cs typeface="Open Sauce Bold"/>
                  <a:sym typeface="Open Sauce Bold"/>
                </a:rPr>
                <a:t>CLASS DISTRIBUTION AFTER APPLYING SMOTE</a:t>
              </a:r>
            </a:p>
          </p:txBody>
        </p:sp>
        <p:sp>
          <p:nvSpPr>
            <p:cNvPr name="TextBox 22" id="22"/>
            <p:cNvSpPr txBox="true"/>
            <p:nvPr/>
          </p:nvSpPr>
          <p:spPr>
            <a:xfrm rot="0">
              <a:off x="0" y="1116684"/>
              <a:ext cx="5254783" cy="858102"/>
            </a:xfrm>
            <a:prstGeom prst="rect">
              <a:avLst/>
            </a:prstGeom>
          </p:spPr>
          <p:txBody>
            <a:bodyPr anchor="t" rtlCol="false" tIns="0" lIns="0" bIns="0" rIns="0">
              <a:spAutoFit/>
            </a:bodyPr>
            <a:lstStyle/>
            <a:p>
              <a:pPr algn="just" marL="408060" indent="-204030" lvl="1">
                <a:lnSpc>
                  <a:spcPts val="2646"/>
                </a:lnSpc>
                <a:buFont typeface="Arial"/>
                <a:buChar char="•"/>
              </a:pPr>
              <a:r>
                <a:rPr lang="en-US" sz="1890">
                  <a:solidFill>
                    <a:srgbClr val="111111"/>
                  </a:solidFill>
                  <a:latin typeface="Open Sauce"/>
                  <a:ea typeface="Open Sauce"/>
                  <a:cs typeface="Open Sauce"/>
                  <a:sym typeface="Open Sauce"/>
                </a:rPr>
                <a:t>Y OR 1 - 45455(50%)</a:t>
              </a:r>
            </a:p>
            <a:p>
              <a:pPr algn="just" marL="408060" indent="-204030" lvl="1">
                <a:lnSpc>
                  <a:spcPts val="2646"/>
                </a:lnSpc>
                <a:buFont typeface="Arial"/>
                <a:buChar char="•"/>
              </a:pPr>
              <a:r>
                <a:rPr lang="en-US" sz="1890">
                  <a:solidFill>
                    <a:srgbClr val="111111"/>
                  </a:solidFill>
                  <a:latin typeface="Open Sauce"/>
                  <a:ea typeface="Open Sauce"/>
                  <a:cs typeface="Open Sauce"/>
                  <a:sym typeface="Open Sauce"/>
                </a:rPr>
                <a:t>N OR 0 - 45455(50%)</a:t>
              </a:r>
            </a:p>
          </p:txBody>
        </p:sp>
      </p:grpSp>
      <p:sp>
        <p:nvSpPr>
          <p:cNvPr name="TextBox 23" id="23"/>
          <p:cNvSpPr txBox="true"/>
          <p:nvPr/>
        </p:nvSpPr>
        <p:spPr>
          <a:xfrm rot="0">
            <a:off x="7842251" y="4176861"/>
            <a:ext cx="9952884" cy="372745"/>
          </a:xfrm>
          <a:prstGeom prst="rect">
            <a:avLst/>
          </a:prstGeom>
        </p:spPr>
        <p:txBody>
          <a:bodyPr anchor="t" rtlCol="false" tIns="0" lIns="0" bIns="0" rIns="0">
            <a:spAutoFit/>
          </a:bodyPr>
          <a:lstStyle/>
          <a:p>
            <a:pPr algn="ctr" marL="0" indent="0" lvl="0">
              <a:lnSpc>
                <a:spcPts val="3079"/>
              </a:lnSpc>
              <a:spcBef>
                <a:spcPct val="0"/>
              </a:spcBef>
            </a:pPr>
            <a:r>
              <a:rPr lang="en-US" b="true" sz="2199">
                <a:solidFill>
                  <a:srgbClr val="111111"/>
                </a:solidFill>
                <a:latin typeface="Open Sauce Bold"/>
                <a:ea typeface="Open Sauce Bold"/>
                <a:cs typeface="Open Sauce Bold"/>
                <a:sym typeface="Open Sauce Bold"/>
              </a:rPr>
              <a:t>MODEL PERFORMANCE POST APPLYING SMOTE</a:t>
            </a:r>
          </a:p>
        </p:txBody>
      </p:sp>
      <p:grpSp>
        <p:nvGrpSpPr>
          <p:cNvPr name="Group 24" id="24"/>
          <p:cNvGrpSpPr/>
          <p:nvPr/>
        </p:nvGrpSpPr>
        <p:grpSpPr>
          <a:xfrm rot="0">
            <a:off x="14838097" y="4784338"/>
            <a:ext cx="2421203" cy="2421203"/>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A6A6A6">
                    <a:alpha val="100000"/>
                  </a:srgbClr>
                </a:gs>
                <a:gs pos="100000">
                  <a:srgbClr val="FFFFFF">
                    <a:alpha val="100000"/>
                  </a:srgbClr>
                </a:gs>
              </a:gsLst>
              <a:lin ang="0"/>
            </a:gradFill>
          </p:spPr>
        </p:sp>
        <p:sp>
          <p:nvSpPr>
            <p:cNvPr name="TextBox 26" id="26"/>
            <p:cNvSpPr txBox="true"/>
            <p:nvPr/>
          </p:nvSpPr>
          <p:spPr>
            <a:xfrm>
              <a:off x="76200" y="47625"/>
              <a:ext cx="660400" cy="688975"/>
            </a:xfrm>
            <a:prstGeom prst="rect">
              <a:avLst/>
            </a:prstGeom>
          </p:spPr>
          <p:txBody>
            <a:bodyPr anchor="ctr" rtlCol="false" tIns="50800" lIns="50800" bIns="50800" rIns="50800"/>
            <a:lstStyle/>
            <a:p>
              <a:pPr algn="ctr">
                <a:lnSpc>
                  <a:spcPts val="2584"/>
                </a:lnSpc>
              </a:pPr>
              <a:r>
                <a:rPr lang="en-US" sz="1846" b="true">
                  <a:solidFill>
                    <a:srgbClr val="000000"/>
                  </a:solidFill>
                  <a:latin typeface="Open Sauce Bold"/>
                  <a:ea typeface="Open Sauce Bold"/>
                  <a:cs typeface="Open Sauce Bold"/>
                  <a:sym typeface="Open Sauce Bold"/>
                </a:rPr>
                <a:t>NAIVE BAYES</a:t>
              </a:r>
            </a:p>
            <a:p>
              <a:pPr algn="ctr">
                <a:lnSpc>
                  <a:spcPts val="2584"/>
                </a:lnSpc>
              </a:pPr>
            </a:p>
            <a:p>
              <a:pPr algn="ctr">
                <a:lnSpc>
                  <a:spcPts val="2584"/>
                </a:lnSpc>
              </a:pPr>
              <a:r>
                <a:rPr lang="en-US" sz="1846" b="true">
                  <a:solidFill>
                    <a:srgbClr val="000000"/>
                  </a:solidFill>
                  <a:latin typeface="Open Sauce Bold"/>
                  <a:ea typeface="Open Sauce Bold"/>
                  <a:cs typeface="Open Sauce Bold"/>
                  <a:sym typeface="Open Sauce Bold"/>
                </a:rPr>
                <a:t>ACC : 82.89</a:t>
              </a:r>
            </a:p>
            <a:p>
              <a:pPr algn="ctr">
                <a:lnSpc>
                  <a:spcPts val="2584"/>
                </a:lnSpc>
              </a:pPr>
              <a:r>
                <a:rPr lang="en-US" b="true" sz="1846">
                  <a:solidFill>
                    <a:srgbClr val="000000"/>
                  </a:solidFill>
                  <a:latin typeface="Open Sauce Bold"/>
                  <a:ea typeface="Open Sauce Bold"/>
                  <a:cs typeface="Open Sauce Bold"/>
                  <a:sym typeface="Open Sauce Bold"/>
                </a:rPr>
                <a:t>ROC_AUC: 88.82</a:t>
              </a:r>
            </a:p>
          </p:txBody>
        </p:sp>
      </p:grpSp>
      <p:grpSp>
        <p:nvGrpSpPr>
          <p:cNvPr name="Group 27" id="27"/>
          <p:cNvGrpSpPr/>
          <p:nvPr/>
        </p:nvGrpSpPr>
        <p:grpSpPr>
          <a:xfrm rot="0">
            <a:off x="7842251" y="7634606"/>
            <a:ext cx="2421203" cy="2421203"/>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A6A6A6">
                    <a:alpha val="100000"/>
                  </a:srgbClr>
                </a:gs>
                <a:gs pos="100000">
                  <a:srgbClr val="FFFFFF">
                    <a:alpha val="100000"/>
                  </a:srgbClr>
                </a:gs>
              </a:gsLst>
              <a:lin ang="0"/>
            </a:gradFill>
          </p:spPr>
        </p:sp>
        <p:sp>
          <p:nvSpPr>
            <p:cNvPr name="TextBox 29" id="29"/>
            <p:cNvSpPr txBox="true"/>
            <p:nvPr/>
          </p:nvSpPr>
          <p:spPr>
            <a:xfrm>
              <a:off x="76200" y="47625"/>
              <a:ext cx="660400" cy="688975"/>
            </a:xfrm>
            <a:prstGeom prst="rect">
              <a:avLst/>
            </a:prstGeom>
          </p:spPr>
          <p:txBody>
            <a:bodyPr anchor="ctr" rtlCol="false" tIns="50800" lIns="50800" bIns="50800" rIns="50800"/>
            <a:lstStyle/>
            <a:p>
              <a:pPr algn="ctr">
                <a:lnSpc>
                  <a:spcPts val="2584"/>
                </a:lnSpc>
              </a:pPr>
              <a:r>
                <a:rPr lang="en-US" sz="1846" b="true">
                  <a:solidFill>
                    <a:srgbClr val="000000"/>
                  </a:solidFill>
                  <a:latin typeface="Open Sauce Bold"/>
                  <a:ea typeface="Open Sauce Bold"/>
                  <a:cs typeface="Open Sauce Bold"/>
                  <a:sym typeface="Open Sauce Bold"/>
                </a:rPr>
                <a:t>ADABOOST</a:t>
              </a:r>
            </a:p>
            <a:p>
              <a:pPr algn="ctr">
                <a:lnSpc>
                  <a:spcPts val="2584"/>
                </a:lnSpc>
              </a:pPr>
            </a:p>
            <a:p>
              <a:pPr algn="ctr">
                <a:lnSpc>
                  <a:spcPts val="2584"/>
                </a:lnSpc>
              </a:pPr>
              <a:r>
                <a:rPr lang="en-US" sz="1846" b="true">
                  <a:solidFill>
                    <a:srgbClr val="000000"/>
                  </a:solidFill>
                  <a:latin typeface="Open Sauce Bold"/>
                  <a:ea typeface="Open Sauce Bold"/>
                  <a:cs typeface="Open Sauce Bold"/>
                  <a:sym typeface="Open Sauce Bold"/>
                </a:rPr>
                <a:t>ACC : 95.58</a:t>
              </a:r>
            </a:p>
            <a:p>
              <a:pPr algn="ctr">
                <a:lnSpc>
                  <a:spcPts val="2584"/>
                </a:lnSpc>
              </a:pPr>
              <a:r>
                <a:rPr lang="en-US" b="true" sz="1846">
                  <a:solidFill>
                    <a:srgbClr val="000000"/>
                  </a:solidFill>
                  <a:latin typeface="Open Sauce Bold"/>
                  <a:ea typeface="Open Sauce Bold"/>
                  <a:cs typeface="Open Sauce Bold"/>
                  <a:sym typeface="Open Sauce Bold"/>
                </a:rPr>
                <a:t>ROC_AUC: 98.97</a:t>
              </a:r>
            </a:p>
          </p:txBody>
        </p:sp>
      </p:grpSp>
      <p:grpSp>
        <p:nvGrpSpPr>
          <p:cNvPr name="Group 30" id="30"/>
          <p:cNvGrpSpPr/>
          <p:nvPr/>
        </p:nvGrpSpPr>
        <p:grpSpPr>
          <a:xfrm rot="0">
            <a:off x="11340174" y="7551180"/>
            <a:ext cx="2421203" cy="2504629"/>
            <a:chOff x="0" y="0"/>
            <a:chExt cx="812800" cy="840806"/>
          </a:xfrm>
        </p:grpSpPr>
        <p:sp>
          <p:nvSpPr>
            <p:cNvPr name="Freeform 31" id="31"/>
            <p:cNvSpPr/>
            <p:nvPr/>
          </p:nvSpPr>
          <p:spPr>
            <a:xfrm flipH="false" flipV="false" rot="0">
              <a:off x="0" y="0"/>
              <a:ext cx="812800" cy="840806"/>
            </a:xfrm>
            <a:custGeom>
              <a:avLst/>
              <a:gdLst/>
              <a:ahLst/>
              <a:cxnLst/>
              <a:rect r="r" b="b" t="t" l="l"/>
              <a:pathLst>
                <a:path h="840806" w="812800">
                  <a:moveTo>
                    <a:pt x="406400" y="0"/>
                  </a:moveTo>
                  <a:cubicBezTo>
                    <a:pt x="181951" y="0"/>
                    <a:pt x="0" y="188221"/>
                    <a:pt x="0" y="420403"/>
                  </a:cubicBezTo>
                  <a:cubicBezTo>
                    <a:pt x="0" y="652585"/>
                    <a:pt x="181951" y="840806"/>
                    <a:pt x="406400" y="840806"/>
                  </a:cubicBezTo>
                  <a:cubicBezTo>
                    <a:pt x="630849" y="840806"/>
                    <a:pt x="812800" y="652585"/>
                    <a:pt x="812800" y="420403"/>
                  </a:cubicBezTo>
                  <a:cubicBezTo>
                    <a:pt x="812800" y="188221"/>
                    <a:pt x="630849" y="0"/>
                    <a:pt x="406400" y="0"/>
                  </a:cubicBezTo>
                  <a:close/>
                </a:path>
              </a:pathLst>
            </a:custGeom>
            <a:gradFill rotWithShape="true">
              <a:gsLst>
                <a:gs pos="0">
                  <a:srgbClr val="A6A6A6">
                    <a:alpha val="100000"/>
                  </a:srgbClr>
                </a:gs>
                <a:gs pos="100000">
                  <a:srgbClr val="FFFFFF">
                    <a:alpha val="100000"/>
                  </a:srgbClr>
                </a:gs>
              </a:gsLst>
              <a:lin ang="0"/>
            </a:gradFill>
          </p:spPr>
        </p:sp>
        <p:sp>
          <p:nvSpPr>
            <p:cNvPr name="TextBox 32" id="32"/>
            <p:cNvSpPr txBox="true"/>
            <p:nvPr/>
          </p:nvSpPr>
          <p:spPr>
            <a:xfrm>
              <a:off x="76200" y="50251"/>
              <a:ext cx="660400" cy="711730"/>
            </a:xfrm>
            <a:prstGeom prst="rect">
              <a:avLst/>
            </a:prstGeom>
          </p:spPr>
          <p:txBody>
            <a:bodyPr anchor="ctr" rtlCol="false" tIns="50800" lIns="50800" bIns="50800" rIns="50800"/>
            <a:lstStyle/>
            <a:p>
              <a:pPr algn="ctr">
                <a:lnSpc>
                  <a:spcPts val="2584"/>
                </a:lnSpc>
              </a:pPr>
              <a:r>
                <a:rPr lang="en-US" sz="1846" b="true">
                  <a:solidFill>
                    <a:srgbClr val="000000"/>
                  </a:solidFill>
                  <a:latin typeface="Open Sauce Bold"/>
                  <a:ea typeface="Open Sauce Bold"/>
                  <a:cs typeface="Open Sauce Bold"/>
                  <a:sym typeface="Open Sauce Bold"/>
                </a:rPr>
                <a:t>RANDOM FOREST</a:t>
              </a:r>
            </a:p>
            <a:p>
              <a:pPr algn="ctr">
                <a:lnSpc>
                  <a:spcPts val="2584"/>
                </a:lnSpc>
              </a:pPr>
            </a:p>
            <a:p>
              <a:pPr algn="ctr">
                <a:lnSpc>
                  <a:spcPts val="2584"/>
                </a:lnSpc>
              </a:pPr>
              <a:r>
                <a:rPr lang="en-US" sz="1846" b="true">
                  <a:solidFill>
                    <a:srgbClr val="000000"/>
                  </a:solidFill>
                  <a:latin typeface="Open Sauce Bold"/>
                  <a:ea typeface="Open Sauce Bold"/>
                  <a:cs typeface="Open Sauce Bold"/>
                  <a:sym typeface="Open Sauce Bold"/>
                </a:rPr>
                <a:t>ACC : 97.09</a:t>
              </a:r>
            </a:p>
            <a:p>
              <a:pPr algn="ctr">
                <a:lnSpc>
                  <a:spcPts val="2584"/>
                </a:lnSpc>
              </a:pPr>
              <a:r>
                <a:rPr lang="en-US" b="true" sz="1846">
                  <a:solidFill>
                    <a:srgbClr val="000000"/>
                  </a:solidFill>
                  <a:latin typeface="Open Sauce Bold"/>
                  <a:ea typeface="Open Sauce Bold"/>
                  <a:cs typeface="Open Sauce Bold"/>
                  <a:sym typeface="Open Sauce Bold"/>
                </a:rPr>
                <a:t>ROC_AUC: 99.52</a:t>
              </a:r>
            </a:p>
          </p:txBody>
        </p:sp>
      </p:grpSp>
      <p:grpSp>
        <p:nvGrpSpPr>
          <p:cNvPr name="Group 33" id="33"/>
          <p:cNvGrpSpPr/>
          <p:nvPr/>
        </p:nvGrpSpPr>
        <p:grpSpPr>
          <a:xfrm rot="0">
            <a:off x="14838097" y="7551180"/>
            <a:ext cx="2421203" cy="2504629"/>
            <a:chOff x="0" y="0"/>
            <a:chExt cx="812800" cy="840806"/>
          </a:xfrm>
        </p:grpSpPr>
        <p:sp>
          <p:nvSpPr>
            <p:cNvPr name="Freeform 34" id="34"/>
            <p:cNvSpPr/>
            <p:nvPr/>
          </p:nvSpPr>
          <p:spPr>
            <a:xfrm flipH="false" flipV="false" rot="0">
              <a:off x="0" y="0"/>
              <a:ext cx="812800" cy="840806"/>
            </a:xfrm>
            <a:custGeom>
              <a:avLst/>
              <a:gdLst/>
              <a:ahLst/>
              <a:cxnLst/>
              <a:rect r="r" b="b" t="t" l="l"/>
              <a:pathLst>
                <a:path h="840806" w="812800">
                  <a:moveTo>
                    <a:pt x="406400" y="0"/>
                  </a:moveTo>
                  <a:cubicBezTo>
                    <a:pt x="181951" y="0"/>
                    <a:pt x="0" y="188221"/>
                    <a:pt x="0" y="420403"/>
                  </a:cubicBezTo>
                  <a:cubicBezTo>
                    <a:pt x="0" y="652585"/>
                    <a:pt x="181951" y="840806"/>
                    <a:pt x="406400" y="840806"/>
                  </a:cubicBezTo>
                  <a:cubicBezTo>
                    <a:pt x="630849" y="840806"/>
                    <a:pt x="812800" y="652585"/>
                    <a:pt x="812800" y="420403"/>
                  </a:cubicBezTo>
                  <a:cubicBezTo>
                    <a:pt x="812800" y="188221"/>
                    <a:pt x="630849" y="0"/>
                    <a:pt x="406400" y="0"/>
                  </a:cubicBezTo>
                  <a:close/>
                </a:path>
              </a:pathLst>
            </a:custGeom>
            <a:gradFill rotWithShape="true">
              <a:gsLst>
                <a:gs pos="0">
                  <a:srgbClr val="A6A6A6">
                    <a:alpha val="100000"/>
                  </a:srgbClr>
                </a:gs>
                <a:gs pos="100000">
                  <a:srgbClr val="FFFFFF">
                    <a:alpha val="100000"/>
                  </a:srgbClr>
                </a:gs>
              </a:gsLst>
              <a:lin ang="0"/>
            </a:gradFill>
          </p:spPr>
        </p:sp>
        <p:sp>
          <p:nvSpPr>
            <p:cNvPr name="TextBox 35" id="35"/>
            <p:cNvSpPr txBox="true"/>
            <p:nvPr/>
          </p:nvSpPr>
          <p:spPr>
            <a:xfrm>
              <a:off x="76200" y="50251"/>
              <a:ext cx="660400" cy="711730"/>
            </a:xfrm>
            <a:prstGeom prst="rect">
              <a:avLst/>
            </a:prstGeom>
          </p:spPr>
          <p:txBody>
            <a:bodyPr anchor="ctr" rtlCol="false" tIns="50800" lIns="50800" bIns="50800" rIns="50800"/>
            <a:lstStyle/>
            <a:p>
              <a:pPr algn="ctr">
                <a:lnSpc>
                  <a:spcPts val="2584"/>
                </a:lnSpc>
              </a:pPr>
              <a:r>
                <a:rPr lang="en-US" sz="1846" b="true">
                  <a:solidFill>
                    <a:srgbClr val="000000"/>
                  </a:solidFill>
                  <a:latin typeface="Open Sauce Bold"/>
                  <a:ea typeface="Open Sauce Bold"/>
                  <a:cs typeface="Open Sauce Bold"/>
                  <a:sym typeface="Open Sauce Bold"/>
                </a:rPr>
                <a:t>GRADIENT BOOSTING</a:t>
              </a:r>
            </a:p>
            <a:p>
              <a:pPr algn="ctr">
                <a:lnSpc>
                  <a:spcPts val="2584"/>
                </a:lnSpc>
              </a:pPr>
            </a:p>
            <a:p>
              <a:pPr algn="ctr">
                <a:lnSpc>
                  <a:spcPts val="2584"/>
                </a:lnSpc>
              </a:pPr>
              <a:r>
                <a:rPr lang="en-US" sz="1846" b="true">
                  <a:solidFill>
                    <a:srgbClr val="000000"/>
                  </a:solidFill>
                  <a:latin typeface="Open Sauce Bold"/>
                  <a:ea typeface="Open Sauce Bold"/>
                  <a:cs typeface="Open Sauce Bold"/>
                  <a:sym typeface="Open Sauce Bold"/>
                </a:rPr>
                <a:t>ACC : 96.29</a:t>
              </a:r>
            </a:p>
            <a:p>
              <a:pPr algn="ctr">
                <a:lnSpc>
                  <a:spcPts val="2584"/>
                </a:lnSpc>
              </a:pPr>
              <a:r>
                <a:rPr lang="en-US" b="true" sz="1846">
                  <a:solidFill>
                    <a:srgbClr val="000000"/>
                  </a:solidFill>
                  <a:latin typeface="Open Sauce Bold"/>
                  <a:ea typeface="Open Sauce Bold"/>
                  <a:cs typeface="Open Sauce Bold"/>
                  <a:sym typeface="Open Sauce Bold"/>
                </a:rPr>
                <a:t>ROC_AUC: 99.36</a:t>
              </a:r>
            </a:p>
          </p:txBody>
        </p:sp>
      </p:grpSp>
      <p:grpSp>
        <p:nvGrpSpPr>
          <p:cNvPr name="Group 36" id="36"/>
          <p:cNvGrpSpPr/>
          <p:nvPr/>
        </p:nvGrpSpPr>
        <p:grpSpPr>
          <a:xfrm rot="0">
            <a:off x="11340174" y="4825831"/>
            <a:ext cx="2421203" cy="2421203"/>
            <a:chOff x="0" y="0"/>
            <a:chExt cx="812800" cy="812800"/>
          </a:xfrm>
        </p:grpSpPr>
        <p:sp>
          <p:nvSpPr>
            <p:cNvPr name="Freeform 37" id="3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A6A6A6">
                    <a:alpha val="100000"/>
                  </a:srgbClr>
                </a:gs>
                <a:gs pos="100000">
                  <a:srgbClr val="FFFFFF">
                    <a:alpha val="100000"/>
                  </a:srgbClr>
                </a:gs>
              </a:gsLst>
              <a:lin ang="0"/>
            </a:gradFill>
          </p:spPr>
        </p:sp>
        <p:sp>
          <p:nvSpPr>
            <p:cNvPr name="TextBox 38" id="38"/>
            <p:cNvSpPr txBox="true"/>
            <p:nvPr/>
          </p:nvSpPr>
          <p:spPr>
            <a:xfrm>
              <a:off x="76200" y="47625"/>
              <a:ext cx="660400" cy="688975"/>
            </a:xfrm>
            <a:prstGeom prst="rect">
              <a:avLst/>
            </a:prstGeom>
          </p:spPr>
          <p:txBody>
            <a:bodyPr anchor="ctr" rtlCol="false" tIns="50800" lIns="50800" bIns="50800" rIns="50800"/>
            <a:lstStyle/>
            <a:p>
              <a:pPr algn="ctr">
                <a:lnSpc>
                  <a:spcPts val="2584"/>
                </a:lnSpc>
              </a:pPr>
              <a:r>
                <a:rPr lang="en-US" sz="1846" b="true">
                  <a:solidFill>
                    <a:srgbClr val="000000"/>
                  </a:solidFill>
                  <a:latin typeface="Open Sauce Bold"/>
                  <a:ea typeface="Open Sauce Bold"/>
                  <a:cs typeface="Open Sauce Bold"/>
                  <a:sym typeface="Open Sauce Bold"/>
                </a:rPr>
                <a:t>SVM</a:t>
              </a:r>
            </a:p>
            <a:p>
              <a:pPr algn="ctr">
                <a:lnSpc>
                  <a:spcPts val="2584"/>
                </a:lnSpc>
              </a:pPr>
            </a:p>
            <a:p>
              <a:pPr algn="ctr">
                <a:lnSpc>
                  <a:spcPts val="2584"/>
                </a:lnSpc>
              </a:pPr>
              <a:r>
                <a:rPr lang="en-US" sz="1846" b="true">
                  <a:solidFill>
                    <a:srgbClr val="000000"/>
                  </a:solidFill>
                  <a:latin typeface="Open Sauce Bold"/>
                  <a:ea typeface="Open Sauce Bold"/>
                  <a:cs typeface="Open Sauce Bold"/>
                  <a:sym typeface="Open Sauce Bold"/>
                </a:rPr>
                <a:t>ACC : 93.51</a:t>
              </a:r>
            </a:p>
            <a:p>
              <a:pPr algn="ctr">
                <a:lnSpc>
                  <a:spcPts val="2584"/>
                </a:lnSpc>
              </a:pPr>
              <a:r>
                <a:rPr lang="en-US" b="true" sz="1846">
                  <a:solidFill>
                    <a:srgbClr val="000000"/>
                  </a:solidFill>
                  <a:latin typeface="Open Sauce Bold"/>
                  <a:ea typeface="Open Sauce Bold"/>
                  <a:cs typeface="Open Sauce Bold"/>
                  <a:sym typeface="Open Sauce Bold"/>
                </a:rPr>
                <a:t>ROC_AUC: 97.34</a:t>
              </a:r>
            </a:p>
          </p:txBody>
        </p:sp>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16948" y="229485"/>
            <a:ext cx="7376604" cy="9826324"/>
            <a:chOff x="0" y="0"/>
            <a:chExt cx="1208297" cy="1609564"/>
          </a:xfrm>
        </p:grpSpPr>
        <p:sp>
          <p:nvSpPr>
            <p:cNvPr name="Freeform 3" id="3"/>
            <p:cNvSpPr/>
            <p:nvPr/>
          </p:nvSpPr>
          <p:spPr>
            <a:xfrm flipH="false" flipV="false" rot="0">
              <a:off x="0" y="0"/>
              <a:ext cx="1208297" cy="1609564"/>
            </a:xfrm>
            <a:custGeom>
              <a:avLst/>
              <a:gdLst/>
              <a:ahLst/>
              <a:cxnLst/>
              <a:rect r="r" b="b" t="t" l="l"/>
              <a:pathLst>
                <a:path h="1609564" w="1208297">
                  <a:moveTo>
                    <a:pt x="1083837" y="1609564"/>
                  </a:moveTo>
                  <a:lnTo>
                    <a:pt x="124460" y="1609564"/>
                  </a:lnTo>
                  <a:cubicBezTo>
                    <a:pt x="55880" y="1609564"/>
                    <a:pt x="0" y="1553684"/>
                    <a:pt x="0" y="1485104"/>
                  </a:cubicBezTo>
                  <a:lnTo>
                    <a:pt x="0" y="124460"/>
                  </a:lnTo>
                  <a:cubicBezTo>
                    <a:pt x="0" y="55880"/>
                    <a:pt x="55880" y="0"/>
                    <a:pt x="124460" y="0"/>
                  </a:cubicBezTo>
                  <a:lnTo>
                    <a:pt x="1083837" y="0"/>
                  </a:lnTo>
                  <a:cubicBezTo>
                    <a:pt x="1152417" y="0"/>
                    <a:pt x="1208297" y="55880"/>
                    <a:pt x="1208297" y="124460"/>
                  </a:cubicBezTo>
                  <a:lnTo>
                    <a:pt x="1208297" y="1485104"/>
                  </a:lnTo>
                  <a:cubicBezTo>
                    <a:pt x="1208297" y="1553684"/>
                    <a:pt x="1152417" y="1609564"/>
                    <a:pt x="1083837" y="1609564"/>
                  </a:cubicBezTo>
                  <a:close/>
                </a:path>
              </a:pathLst>
            </a:custGeom>
            <a:solidFill>
              <a:srgbClr val="DBDCDC"/>
            </a:solidFill>
          </p:spPr>
        </p:sp>
      </p:grpSp>
      <p:grpSp>
        <p:nvGrpSpPr>
          <p:cNvPr name="Group 4" id="4"/>
          <p:cNvGrpSpPr/>
          <p:nvPr/>
        </p:nvGrpSpPr>
        <p:grpSpPr>
          <a:xfrm rot="0">
            <a:off x="6419378" y="9343707"/>
            <a:ext cx="470732" cy="239358"/>
            <a:chOff x="0" y="0"/>
            <a:chExt cx="627643" cy="319144"/>
          </a:xfrm>
        </p:grpSpPr>
        <p:grpSp>
          <p:nvGrpSpPr>
            <p:cNvPr name="Group 5" id="5"/>
            <p:cNvGrpSpPr/>
            <p:nvPr/>
          </p:nvGrpSpPr>
          <p:grpSpPr>
            <a:xfrm rot="0">
              <a:off x="0" y="0"/>
              <a:ext cx="627643" cy="319144"/>
              <a:chOff x="0" y="0"/>
              <a:chExt cx="3763941" cy="1913890"/>
            </a:xfrm>
          </p:grpSpPr>
          <p:sp>
            <p:nvSpPr>
              <p:cNvPr name="Freeform 6" id="6"/>
              <p:cNvSpPr/>
              <p:nvPr/>
            </p:nvSpPr>
            <p:spPr>
              <a:xfrm flipH="false" flipV="false" rot="0">
                <a:off x="0" y="0"/>
                <a:ext cx="3763941" cy="1913890"/>
              </a:xfrm>
              <a:custGeom>
                <a:avLst/>
                <a:gdLst/>
                <a:ahLst/>
                <a:cxnLst/>
                <a:rect r="r" b="b" t="t" l="l"/>
                <a:pathLst>
                  <a:path h="1913890" w="3763941">
                    <a:moveTo>
                      <a:pt x="3763941" y="956945"/>
                    </a:moveTo>
                    <a:cubicBezTo>
                      <a:pt x="3763941" y="1485392"/>
                      <a:pt x="3335570" y="1913890"/>
                      <a:pt x="2806996" y="1913890"/>
                    </a:cubicBezTo>
                    <a:lnTo>
                      <a:pt x="956945" y="1913890"/>
                    </a:lnTo>
                    <a:cubicBezTo>
                      <a:pt x="428371" y="1913890"/>
                      <a:pt x="0" y="1485392"/>
                      <a:pt x="0" y="956945"/>
                    </a:cubicBezTo>
                    <a:cubicBezTo>
                      <a:pt x="0" y="428371"/>
                      <a:pt x="428371" y="0"/>
                      <a:pt x="956945" y="0"/>
                    </a:cubicBezTo>
                    <a:lnTo>
                      <a:pt x="2806996" y="0"/>
                    </a:lnTo>
                    <a:cubicBezTo>
                      <a:pt x="3335443" y="0"/>
                      <a:pt x="3763941" y="428371"/>
                      <a:pt x="3763941" y="956945"/>
                    </a:cubicBezTo>
                    <a:close/>
                  </a:path>
                </a:pathLst>
              </a:custGeom>
              <a:solidFill>
                <a:srgbClr val="FFFFFF"/>
              </a:solidFill>
            </p:spPr>
          </p:sp>
        </p:grpSp>
        <p:grpSp>
          <p:nvGrpSpPr>
            <p:cNvPr name="Group 7" id="7"/>
            <p:cNvGrpSpPr/>
            <p:nvPr/>
          </p:nvGrpSpPr>
          <p:grpSpPr>
            <a:xfrm rot="0">
              <a:off x="313822" y="20591"/>
              <a:ext cx="277962" cy="277962"/>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9606A"/>
              </a:solidFill>
            </p:spPr>
          </p:sp>
        </p:grpSp>
      </p:grpSp>
      <p:sp>
        <p:nvSpPr>
          <p:cNvPr name="Freeform 9" id="9"/>
          <p:cNvSpPr/>
          <p:nvPr/>
        </p:nvSpPr>
        <p:spPr>
          <a:xfrm flipH="false" flipV="false" rot="0">
            <a:off x="1028700" y="1028700"/>
            <a:ext cx="255713" cy="63928"/>
          </a:xfrm>
          <a:custGeom>
            <a:avLst/>
            <a:gdLst/>
            <a:ahLst/>
            <a:cxnLst/>
            <a:rect r="r" b="b" t="t" l="l"/>
            <a:pathLst>
              <a:path h="63928" w="255713">
                <a:moveTo>
                  <a:pt x="0" y="0"/>
                </a:moveTo>
                <a:lnTo>
                  <a:pt x="255713" y="0"/>
                </a:lnTo>
                <a:lnTo>
                  <a:pt x="255713" y="63928"/>
                </a:lnTo>
                <a:lnTo>
                  <a:pt x="0" y="639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7862079" y="4834825"/>
            <a:ext cx="10167665" cy="5045351"/>
          </a:xfrm>
          <a:custGeom>
            <a:avLst/>
            <a:gdLst/>
            <a:ahLst/>
            <a:cxnLst/>
            <a:rect r="r" b="b" t="t" l="l"/>
            <a:pathLst>
              <a:path h="5045351" w="10167665">
                <a:moveTo>
                  <a:pt x="0" y="0"/>
                </a:moveTo>
                <a:lnTo>
                  <a:pt x="10167665" y="0"/>
                </a:lnTo>
                <a:lnTo>
                  <a:pt x="10167665" y="5045351"/>
                </a:lnTo>
                <a:lnTo>
                  <a:pt x="0" y="5045351"/>
                </a:lnTo>
                <a:lnTo>
                  <a:pt x="0" y="0"/>
                </a:lnTo>
                <a:close/>
              </a:path>
            </a:pathLst>
          </a:custGeom>
          <a:blipFill>
            <a:blip r:embed="rId4"/>
            <a:stretch>
              <a:fillRect l="0" t="0" r="0" b="0"/>
            </a:stretch>
          </a:blipFill>
        </p:spPr>
      </p:sp>
      <p:sp>
        <p:nvSpPr>
          <p:cNvPr name="Freeform 11" id="11"/>
          <p:cNvSpPr/>
          <p:nvPr/>
        </p:nvSpPr>
        <p:spPr>
          <a:xfrm flipH="false" flipV="false" rot="0">
            <a:off x="7862079" y="1835274"/>
            <a:ext cx="10167665" cy="2182156"/>
          </a:xfrm>
          <a:custGeom>
            <a:avLst/>
            <a:gdLst/>
            <a:ahLst/>
            <a:cxnLst/>
            <a:rect r="r" b="b" t="t" l="l"/>
            <a:pathLst>
              <a:path h="2182156" w="10167665">
                <a:moveTo>
                  <a:pt x="0" y="0"/>
                </a:moveTo>
                <a:lnTo>
                  <a:pt x="10167665" y="0"/>
                </a:lnTo>
                <a:lnTo>
                  <a:pt x="10167665" y="2182156"/>
                </a:lnTo>
                <a:lnTo>
                  <a:pt x="0" y="2182156"/>
                </a:lnTo>
                <a:lnTo>
                  <a:pt x="0" y="0"/>
                </a:lnTo>
                <a:close/>
              </a:path>
            </a:pathLst>
          </a:custGeom>
          <a:blipFill>
            <a:blip r:embed="rId5"/>
            <a:stretch>
              <a:fillRect l="-307" t="-3139" r="-307" b="0"/>
            </a:stretch>
          </a:blipFill>
        </p:spPr>
      </p:sp>
      <p:sp>
        <p:nvSpPr>
          <p:cNvPr name="TextBox 12" id="12"/>
          <p:cNvSpPr txBox="true"/>
          <p:nvPr/>
        </p:nvSpPr>
        <p:spPr>
          <a:xfrm rot="0">
            <a:off x="1028700" y="3336538"/>
            <a:ext cx="5753100" cy="2581275"/>
          </a:xfrm>
          <a:prstGeom prst="rect">
            <a:avLst/>
          </a:prstGeom>
        </p:spPr>
        <p:txBody>
          <a:bodyPr anchor="t" rtlCol="false" tIns="0" lIns="0" bIns="0" rIns="0">
            <a:spAutoFit/>
          </a:bodyPr>
          <a:lstStyle/>
          <a:p>
            <a:pPr algn="l">
              <a:lnSpc>
                <a:spcPts val="5169"/>
              </a:lnSpc>
              <a:spcBef>
                <a:spcPct val="0"/>
              </a:spcBef>
            </a:pPr>
            <a:r>
              <a:rPr lang="en-US" b="true" sz="4307">
                <a:solidFill>
                  <a:srgbClr val="111111"/>
                </a:solidFill>
                <a:latin typeface="Open Sauce Semi-Bold"/>
                <a:ea typeface="Open Sauce Semi-Bold"/>
                <a:cs typeface="Open Sauce Semi-Bold"/>
                <a:sym typeface="Open Sauce Semi-Bold"/>
              </a:rPr>
              <a:t>Comparison of Model Performance before and after </a:t>
            </a:r>
            <a:r>
              <a:rPr lang="en-US" b="true" sz="4307" i="true">
                <a:solidFill>
                  <a:srgbClr val="111111"/>
                </a:solidFill>
                <a:latin typeface="Open Sauce Semi-Bold Italics"/>
                <a:ea typeface="Open Sauce Semi-Bold Italics"/>
                <a:cs typeface="Open Sauce Semi-Bold Italics"/>
                <a:sym typeface="Open Sauce Semi-Bold Italics"/>
              </a:rPr>
              <a:t>SMOTE</a:t>
            </a:r>
          </a:p>
        </p:txBody>
      </p:sp>
      <p:sp>
        <p:nvSpPr>
          <p:cNvPr name="TextBox 13" id="13"/>
          <p:cNvSpPr txBox="true"/>
          <p:nvPr/>
        </p:nvSpPr>
        <p:spPr>
          <a:xfrm rot="0">
            <a:off x="7862079" y="363887"/>
            <a:ext cx="10167665" cy="797776"/>
          </a:xfrm>
          <a:prstGeom prst="rect">
            <a:avLst/>
          </a:prstGeom>
        </p:spPr>
        <p:txBody>
          <a:bodyPr anchor="t" rtlCol="false" tIns="0" lIns="0" bIns="0" rIns="0">
            <a:spAutoFit/>
          </a:bodyPr>
          <a:lstStyle/>
          <a:p>
            <a:pPr algn="ctr">
              <a:lnSpc>
                <a:spcPts val="3278"/>
              </a:lnSpc>
              <a:spcBef>
                <a:spcPct val="0"/>
              </a:spcBef>
            </a:pPr>
            <a:r>
              <a:rPr lang="en-US" b="true" sz="2341">
                <a:solidFill>
                  <a:srgbClr val="111111"/>
                </a:solidFill>
                <a:latin typeface="Open Sauce Bold"/>
                <a:ea typeface="Open Sauce Bold"/>
                <a:cs typeface="Open Sauce Bold"/>
                <a:sym typeface="Open Sauce Bold"/>
              </a:rPr>
              <a:t>Comparison of Individual Models Before and After SMOTE on the basis of Highest ROC_AUC Score Post SMOTE</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16948" y="229485"/>
            <a:ext cx="7376604" cy="9826324"/>
            <a:chOff x="0" y="0"/>
            <a:chExt cx="1208297" cy="1609564"/>
          </a:xfrm>
        </p:grpSpPr>
        <p:sp>
          <p:nvSpPr>
            <p:cNvPr name="Freeform 3" id="3"/>
            <p:cNvSpPr/>
            <p:nvPr/>
          </p:nvSpPr>
          <p:spPr>
            <a:xfrm flipH="false" flipV="false" rot="0">
              <a:off x="0" y="0"/>
              <a:ext cx="1208297" cy="1609564"/>
            </a:xfrm>
            <a:custGeom>
              <a:avLst/>
              <a:gdLst/>
              <a:ahLst/>
              <a:cxnLst/>
              <a:rect r="r" b="b" t="t" l="l"/>
              <a:pathLst>
                <a:path h="1609564" w="1208297">
                  <a:moveTo>
                    <a:pt x="1083837" y="1609564"/>
                  </a:moveTo>
                  <a:lnTo>
                    <a:pt x="124460" y="1609564"/>
                  </a:lnTo>
                  <a:cubicBezTo>
                    <a:pt x="55880" y="1609564"/>
                    <a:pt x="0" y="1553684"/>
                    <a:pt x="0" y="1485104"/>
                  </a:cubicBezTo>
                  <a:lnTo>
                    <a:pt x="0" y="124460"/>
                  </a:lnTo>
                  <a:cubicBezTo>
                    <a:pt x="0" y="55880"/>
                    <a:pt x="55880" y="0"/>
                    <a:pt x="124460" y="0"/>
                  </a:cubicBezTo>
                  <a:lnTo>
                    <a:pt x="1083837" y="0"/>
                  </a:lnTo>
                  <a:cubicBezTo>
                    <a:pt x="1152417" y="0"/>
                    <a:pt x="1208297" y="55880"/>
                    <a:pt x="1208297" y="124460"/>
                  </a:cubicBezTo>
                  <a:lnTo>
                    <a:pt x="1208297" y="1485104"/>
                  </a:lnTo>
                  <a:cubicBezTo>
                    <a:pt x="1208297" y="1553684"/>
                    <a:pt x="1152417" y="1609564"/>
                    <a:pt x="1083837" y="1609564"/>
                  </a:cubicBezTo>
                  <a:close/>
                </a:path>
              </a:pathLst>
            </a:custGeom>
            <a:solidFill>
              <a:srgbClr val="DBDCDC"/>
            </a:solidFill>
          </p:spPr>
        </p:sp>
      </p:grpSp>
      <p:grpSp>
        <p:nvGrpSpPr>
          <p:cNvPr name="Group 4" id="4"/>
          <p:cNvGrpSpPr/>
          <p:nvPr/>
        </p:nvGrpSpPr>
        <p:grpSpPr>
          <a:xfrm rot="0">
            <a:off x="6419378" y="9343707"/>
            <a:ext cx="470732" cy="239358"/>
            <a:chOff x="0" y="0"/>
            <a:chExt cx="627643" cy="319144"/>
          </a:xfrm>
        </p:grpSpPr>
        <p:grpSp>
          <p:nvGrpSpPr>
            <p:cNvPr name="Group 5" id="5"/>
            <p:cNvGrpSpPr/>
            <p:nvPr/>
          </p:nvGrpSpPr>
          <p:grpSpPr>
            <a:xfrm rot="0">
              <a:off x="0" y="0"/>
              <a:ext cx="627643" cy="319144"/>
              <a:chOff x="0" y="0"/>
              <a:chExt cx="3763941" cy="1913890"/>
            </a:xfrm>
          </p:grpSpPr>
          <p:sp>
            <p:nvSpPr>
              <p:cNvPr name="Freeform 6" id="6"/>
              <p:cNvSpPr/>
              <p:nvPr/>
            </p:nvSpPr>
            <p:spPr>
              <a:xfrm flipH="false" flipV="false" rot="0">
                <a:off x="0" y="0"/>
                <a:ext cx="3763941" cy="1913890"/>
              </a:xfrm>
              <a:custGeom>
                <a:avLst/>
                <a:gdLst/>
                <a:ahLst/>
                <a:cxnLst/>
                <a:rect r="r" b="b" t="t" l="l"/>
                <a:pathLst>
                  <a:path h="1913890" w="3763941">
                    <a:moveTo>
                      <a:pt x="3763941" y="956945"/>
                    </a:moveTo>
                    <a:cubicBezTo>
                      <a:pt x="3763941" y="1485392"/>
                      <a:pt x="3335570" y="1913890"/>
                      <a:pt x="2806996" y="1913890"/>
                    </a:cubicBezTo>
                    <a:lnTo>
                      <a:pt x="956945" y="1913890"/>
                    </a:lnTo>
                    <a:cubicBezTo>
                      <a:pt x="428371" y="1913890"/>
                      <a:pt x="0" y="1485392"/>
                      <a:pt x="0" y="956945"/>
                    </a:cubicBezTo>
                    <a:cubicBezTo>
                      <a:pt x="0" y="428371"/>
                      <a:pt x="428371" y="0"/>
                      <a:pt x="956945" y="0"/>
                    </a:cubicBezTo>
                    <a:lnTo>
                      <a:pt x="2806996" y="0"/>
                    </a:lnTo>
                    <a:cubicBezTo>
                      <a:pt x="3335443" y="0"/>
                      <a:pt x="3763941" y="428371"/>
                      <a:pt x="3763941" y="956945"/>
                    </a:cubicBezTo>
                    <a:close/>
                  </a:path>
                </a:pathLst>
              </a:custGeom>
              <a:solidFill>
                <a:srgbClr val="FFFFFF"/>
              </a:solidFill>
            </p:spPr>
          </p:sp>
        </p:grpSp>
        <p:grpSp>
          <p:nvGrpSpPr>
            <p:cNvPr name="Group 7" id="7"/>
            <p:cNvGrpSpPr/>
            <p:nvPr/>
          </p:nvGrpSpPr>
          <p:grpSpPr>
            <a:xfrm rot="0">
              <a:off x="313822" y="20591"/>
              <a:ext cx="277962" cy="277962"/>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9606A"/>
              </a:solidFill>
            </p:spPr>
          </p:sp>
        </p:grpSp>
      </p:grpSp>
      <p:sp>
        <p:nvSpPr>
          <p:cNvPr name="Freeform 9" id="9"/>
          <p:cNvSpPr/>
          <p:nvPr/>
        </p:nvSpPr>
        <p:spPr>
          <a:xfrm flipH="false" flipV="false" rot="0">
            <a:off x="1028700" y="1028700"/>
            <a:ext cx="255713" cy="63928"/>
          </a:xfrm>
          <a:custGeom>
            <a:avLst/>
            <a:gdLst/>
            <a:ahLst/>
            <a:cxnLst/>
            <a:rect r="r" b="b" t="t" l="l"/>
            <a:pathLst>
              <a:path h="63928" w="255713">
                <a:moveTo>
                  <a:pt x="0" y="0"/>
                </a:moveTo>
                <a:lnTo>
                  <a:pt x="255713" y="0"/>
                </a:lnTo>
                <a:lnTo>
                  <a:pt x="255713" y="63928"/>
                </a:lnTo>
                <a:lnTo>
                  <a:pt x="0" y="639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0" id="10"/>
          <p:cNvSpPr txBox="true"/>
          <p:nvPr/>
        </p:nvSpPr>
        <p:spPr>
          <a:xfrm rot="0">
            <a:off x="1028700" y="3660388"/>
            <a:ext cx="5753100" cy="1933575"/>
          </a:xfrm>
          <a:prstGeom prst="rect">
            <a:avLst/>
          </a:prstGeom>
        </p:spPr>
        <p:txBody>
          <a:bodyPr anchor="t" rtlCol="false" tIns="0" lIns="0" bIns="0" rIns="0">
            <a:spAutoFit/>
          </a:bodyPr>
          <a:lstStyle/>
          <a:p>
            <a:pPr algn="l">
              <a:lnSpc>
                <a:spcPts val="5169"/>
              </a:lnSpc>
              <a:spcBef>
                <a:spcPct val="0"/>
              </a:spcBef>
            </a:pPr>
            <a:r>
              <a:rPr lang="en-US" b="true" sz="4307">
                <a:solidFill>
                  <a:srgbClr val="111111"/>
                </a:solidFill>
                <a:latin typeface="Open Sauce Bold"/>
                <a:ea typeface="Open Sauce Bold"/>
                <a:cs typeface="Open Sauce Bold"/>
                <a:sym typeface="Open Sauce Bold"/>
              </a:rPr>
              <a:t>Obsevations based upon the comparison</a:t>
            </a:r>
          </a:p>
        </p:txBody>
      </p:sp>
      <p:sp>
        <p:nvSpPr>
          <p:cNvPr name="TextBox 11" id="11"/>
          <p:cNvSpPr txBox="true"/>
          <p:nvPr/>
        </p:nvSpPr>
        <p:spPr>
          <a:xfrm rot="0">
            <a:off x="7861407" y="428183"/>
            <a:ext cx="10132613" cy="9259776"/>
          </a:xfrm>
          <a:prstGeom prst="rect">
            <a:avLst/>
          </a:prstGeom>
        </p:spPr>
        <p:txBody>
          <a:bodyPr anchor="t" rtlCol="false" tIns="0" lIns="0" bIns="0" rIns="0">
            <a:spAutoFit/>
          </a:bodyPr>
          <a:lstStyle/>
          <a:p>
            <a:pPr algn="just" marL="434836" indent="-217418" lvl="1">
              <a:lnSpc>
                <a:spcPts val="2819"/>
              </a:lnSpc>
              <a:buFont typeface="Arial"/>
              <a:buChar char="•"/>
            </a:pPr>
            <a:r>
              <a:rPr lang="en-US" sz="2014" i="true" u="sng">
                <a:solidFill>
                  <a:srgbClr val="111111"/>
                </a:solidFill>
                <a:latin typeface="Open Sauce Italics"/>
                <a:ea typeface="Open Sauce Italics"/>
                <a:cs typeface="Open Sauce Italics"/>
                <a:sym typeface="Open Sauce Italics"/>
              </a:rPr>
              <a:t>Logistic Regression, SVM, Naive Bayes</a:t>
            </a:r>
            <a:r>
              <a:rPr lang="en-US" sz="2014">
                <a:solidFill>
                  <a:srgbClr val="111111"/>
                </a:solidFill>
                <a:latin typeface="Open Sauce"/>
                <a:ea typeface="Open Sauce"/>
                <a:cs typeface="Open Sauce"/>
                <a:sym typeface="Open Sauce"/>
              </a:rPr>
              <a:t>, and </a:t>
            </a:r>
            <a:r>
              <a:rPr lang="en-US" sz="2014" i="true" u="sng">
                <a:solidFill>
                  <a:srgbClr val="111111"/>
                </a:solidFill>
                <a:latin typeface="Open Sauce Italics"/>
                <a:ea typeface="Open Sauce Italics"/>
                <a:cs typeface="Open Sauce Italics"/>
                <a:sym typeface="Open Sauce Italics"/>
              </a:rPr>
              <a:t>Adaboost</a:t>
            </a:r>
            <a:r>
              <a:rPr lang="en-US" sz="2014">
                <a:solidFill>
                  <a:srgbClr val="111111"/>
                </a:solidFill>
                <a:latin typeface="Open Sauce"/>
                <a:ea typeface="Open Sauce"/>
                <a:cs typeface="Open Sauce"/>
                <a:sym typeface="Open Sauce"/>
              </a:rPr>
              <a:t> performed better with SMOTE in terms of ROC AUC, which is an essential metric for imbalanced data because it captures the trade-off between true positive rate (TPR) and false positive rate (FPR).</a:t>
            </a:r>
          </a:p>
          <a:p>
            <a:pPr algn="just" marL="434836" indent="-217418" lvl="1">
              <a:lnSpc>
                <a:spcPts val="2819"/>
              </a:lnSpc>
              <a:buFont typeface="Arial"/>
              <a:buChar char="•"/>
            </a:pPr>
            <a:r>
              <a:rPr lang="en-US" sz="2014" i="true" u="sng">
                <a:solidFill>
                  <a:srgbClr val="111111"/>
                </a:solidFill>
                <a:latin typeface="Open Sauce Italics"/>
                <a:ea typeface="Open Sauce Italics"/>
                <a:cs typeface="Open Sauce Italics"/>
                <a:sym typeface="Open Sauce Italics"/>
              </a:rPr>
              <a:t>Random Forest</a:t>
            </a:r>
            <a:r>
              <a:rPr lang="en-US" sz="2014">
                <a:solidFill>
                  <a:srgbClr val="111111"/>
                </a:solidFill>
                <a:latin typeface="Open Sauce"/>
                <a:ea typeface="Open Sauce"/>
                <a:cs typeface="Open Sauce"/>
                <a:sym typeface="Open Sauce"/>
              </a:rPr>
              <a:t> and </a:t>
            </a:r>
            <a:r>
              <a:rPr lang="en-US" sz="2014" i="true" u="sng">
                <a:solidFill>
                  <a:srgbClr val="111111"/>
                </a:solidFill>
                <a:latin typeface="Open Sauce Italics"/>
                <a:ea typeface="Open Sauce Italics"/>
                <a:cs typeface="Open Sauce Italics"/>
                <a:sym typeface="Open Sauce Italics"/>
              </a:rPr>
              <a:t>Gradient Boosting</a:t>
            </a:r>
            <a:r>
              <a:rPr lang="en-US" sz="2014">
                <a:solidFill>
                  <a:srgbClr val="111111"/>
                </a:solidFill>
                <a:latin typeface="Open Sauce"/>
                <a:ea typeface="Open Sauce"/>
                <a:cs typeface="Open Sauce"/>
                <a:sym typeface="Open Sauce"/>
              </a:rPr>
              <a:t> did not benefit from SMOTE, likely because these models already have mechanisms to handle imbalanced data effectively (e.g., weighted splits and ensemble techniques).</a:t>
            </a:r>
          </a:p>
          <a:p>
            <a:pPr algn="just" marL="434836" indent="-217418" lvl="1">
              <a:lnSpc>
                <a:spcPts val="2819"/>
              </a:lnSpc>
              <a:buFont typeface="Arial"/>
              <a:buChar char="•"/>
            </a:pPr>
            <a:r>
              <a:rPr lang="en-US" sz="2014" u="sng">
                <a:solidFill>
                  <a:srgbClr val="111111"/>
                </a:solidFill>
                <a:latin typeface="Open Sauce"/>
                <a:ea typeface="Open Sauce"/>
                <a:cs typeface="Open Sauce"/>
                <a:sym typeface="Open Sauce"/>
              </a:rPr>
              <a:t>Overall Performance</a:t>
            </a:r>
            <a:r>
              <a:rPr lang="en-US" sz="2014">
                <a:solidFill>
                  <a:srgbClr val="111111"/>
                </a:solidFill>
                <a:latin typeface="Open Sauce"/>
                <a:ea typeface="Open Sauce"/>
                <a:cs typeface="Open Sauce"/>
                <a:sym typeface="Open Sauce"/>
              </a:rPr>
              <a:t>: While SMOTE improved the ROC AUC for some models, it did not significantly benefit Random Forest, and in some cases, it even slightly decrease the performance. The Random Forest model after hyperparameter tuning already demonstrated good performance on the imbalanced dataset. Stacking provides a marginal increase in performance.</a:t>
            </a:r>
          </a:p>
          <a:p>
            <a:pPr algn="just" marL="434836" indent="-217418" lvl="1">
              <a:lnSpc>
                <a:spcPts val="2819"/>
              </a:lnSpc>
              <a:buFont typeface="Arial"/>
              <a:buChar char="•"/>
            </a:pPr>
            <a:r>
              <a:rPr lang="en-US" sz="2014" u="sng">
                <a:solidFill>
                  <a:srgbClr val="111111"/>
                </a:solidFill>
                <a:latin typeface="Open Sauce"/>
                <a:ea typeface="Open Sauce"/>
                <a:cs typeface="Open Sauce"/>
                <a:sym typeface="Open Sauce"/>
              </a:rPr>
              <a:t>Robustness</a:t>
            </a:r>
            <a:r>
              <a:rPr lang="en-US" sz="2014">
                <a:solidFill>
                  <a:srgbClr val="111111"/>
                </a:solidFill>
                <a:latin typeface="Open Sauce"/>
                <a:ea typeface="Open Sauce"/>
                <a:cs typeface="Open Sauce"/>
                <a:sym typeface="Open Sauce"/>
              </a:rPr>
              <a:t>: Random Forest generally handles class imbalance better than many other models. Its internal mechanisms help to address the issue without the need for oversampling.</a:t>
            </a:r>
          </a:p>
          <a:p>
            <a:pPr algn="just" marL="434836" indent="-217418" lvl="1">
              <a:lnSpc>
                <a:spcPts val="2819"/>
              </a:lnSpc>
              <a:buFont typeface="Arial"/>
              <a:buChar char="•"/>
            </a:pPr>
            <a:r>
              <a:rPr lang="en-US" sz="2014" u="sng">
                <a:solidFill>
                  <a:srgbClr val="111111"/>
                </a:solidFill>
                <a:latin typeface="Open Sauce"/>
                <a:ea typeface="Open Sauce"/>
                <a:cs typeface="Open Sauce"/>
                <a:sym typeface="Open Sauce"/>
              </a:rPr>
              <a:t>Interpretability</a:t>
            </a:r>
            <a:r>
              <a:rPr lang="en-US" sz="2014">
                <a:solidFill>
                  <a:srgbClr val="111111"/>
                </a:solidFill>
                <a:latin typeface="Open Sauce"/>
                <a:ea typeface="Open Sauce"/>
                <a:cs typeface="Open Sauce"/>
                <a:sym typeface="Open Sauce"/>
              </a:rPr>
              <a:t>: Random Forest models offer good interpretability compared to more complex ensemble techniques, such as Stacking. This can be beneficial for explaining model predictions to stakeholders.</a:t>
            </a:r>
          </a:p>
          <a:p>
            <a:pPr algn="just" marL="434836" indent="-217418" lvl="1">
              <a:lnSpc>
                <a:spcPts val="2819"/>
              </a:lnSpc>
              <a:buFont typeface="Arial"/>
              <a:buChar char="•"/>
            </a:pPr>
            <a:r>
              <a:rPr lang="en-US" sz="2014" u="sng">
                <a:solidFill>
                  <a:srgbClr val="111111"/>
                </a:solidFill>
                <a:latin typeface="Open Sauce"/>
                <a:ea typeface="Open Sauce"/>
                <a:cs typeface="Open Sauce"/>
                <a:sym typeface="Open Sauce"/>
              </a:rPr>
              <a:t>Computational Cost</a:t>
            </a:r>
            <a:r>
              <a:rPr lang="en-US" sz="2014">
                <a:solidFill>
                  <a:srgbClr val="111111"/>
                </a:solidFill>
                <a:latin typeface="Open Sauce"/>
                <a:ea typeface="Open Sauce"/>
                <a:cs typeface="Open Sauce"/>
                <a:sym typeface="Open Sauce"/>
              </a:rPr>
              <a:t>: Avoid SMOTE unless strictly necessary. It increases the size of the dataset, which can lead to longer training times without guaranteed improvement in performance.</a:t>
            </a:r>
          </a:p>
          <a:p>
            <a:pPr algn="just" marL="434836" indent="-217418" lvl="1">
              <a:lnSpc>
                <a:spcPts val="2819"/>
              </a:lnSpc>
              <a:buFont typeface="Arial"/>
              <a:buChar char="•"/>
            </a:pPr>
            <a:r>
              <a:rPr lang="en-US" sz="2014" u="sng">
                <a:solidFill>
                  <a:srgbClr val="111111"/>
                </a:solidFill>
                <a:latin typeface="Open Sauce"/>
                <a:ea typeface="Open Sauce"/>
                <a:cs typeface="Open Sauce"/>
                <a:sym typeface="Open Sauce"/>
              </a:rPr>
              <a:t>Tuning</a:t>
            </a:r>
            <a:r>
              <a:rPr lang="en-US" sz="2014">
                <a:solidFill>
                  <a:srgbClr val="111111"/>
                </a:solidFill>
                <a:latin typeface="Open Sauce"/>
                <a:ea typeface="Open Sauce"/>
                <a:cs typeface="Open Sauce"/>
                <a:sym typeface="Open Sauce"/>
              </a:rPr>
              <a:t>: Hyperparameter tuning has already been applied to the Random Forest, showing a potential for improvement over the base model.</a:t>
            </a:r>
          </a:p>
          <a:p>
            <a:pPr algn="just">
              <a:lnSpc>
                <a:spcPts val="2819"/>
              </a:lnSpc>
            </a:pPr>
            <a:r>
              <a:rPr lang="en-US" sz="2014">
                <a:solidFill>
                  <a:srgbClr val="111111"/>
                </a:solidFill>
                <a:latin typeface="Open Sauce"/>
                <a:ea typeface="Open Sauce"/>
                <a:cs typeface="Open Sauce"/>
                <a:sym typeface="Open Sauce"/>
              </a:rPr>
              <a:t> </a:t>
            </a:r>
            <a:r>
              <a:rPr lang="en-US" sz="2014" i="true">
                <a:solidFill>
                  <a:srgbClr val="111111"/>
                </a:solidFill>
                <a:latin typeface="Open Sauce Italics"/>
                <a:ea typeface="Open Sauce Italics"/>
                <a:cs typeface="Open Sauce Italics"/>
                <a:sym typeface="Open Sauce Italics"/>
              </a:rPr>
              <a:t>In summary, the </a:t>
            </a:r>
            <a:r>
              <a:rPr lang="en-US" b="true" sz="2014" i="true">
                <a:solidFill>
                  <a:srgbClr val="111111"/>
                </a:solidFill>
                <a:latin typeface="Open Sauce Bold Italics"/>
                <a:ea typeface="Open Sauce Bold Italics"/>
                <a:cs typeface="Open Sauce Bold Italics"/>
                <a:sym typeface="Open Sauce Bold Italics"/>
              </a:rPr>
              <a:t>Random Forest</a:t>
            </a:r>
            <a:r>
              <a:rPr lang="en-US" sz="2014" i="true">
                <a:solidFill>
                  <a:srgbClr val="111111"/>
                </a:solidFill>
                <a:latin typeface="Open Sauce Italics"/>
                <a:ea typeface="Open Sauce Italics"/>
                <a:cs typeface="Open Sauce Italics"/>
                <a:sym typeface="Open Sauce Italics"/>
              </a:rPr>
              <a:t> </a:t>
            </a:r>
            <a:r>
              <a:rPr lang="en-US" b="true" sz="2014" i="true">
                <a:solidFill>
                  <a:srgbClr val="111111"/>
                </a:solidFill>
                <a:latin typeface="Open Sauce Bold Italics"/>
                <a:ea typeface="Open Sauce Bold Italics"/>
                <a:cs typeface="Open Sauce Bold Italics"/>
                <a:sym typeface="Open Sauce Bold Italics"/>
              </a:rPr>
              <a:t>model with hyperparameter tuning</a:t>
            </a:r>
            <a:r>
              <a:rPr lang="en-US" sz="2014" i="true">
                <a:solidFill>
                  <a:srgbClr val="111111"/>
                </a:solidFill>
                <a:latin typeface="Open Sauce Italics"/>
                <a:ea typeface="Open Sauce Italics"/>
                <a:cs typeface="Open Sauce Italics"/>
                <a:sym typeface="Open Sauce Italics"/>
              </a:rPr>
              <a:t> provides a good balance between performance, robustness, and computational efficiency for this imbalanced dataset.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9234488"/>
            <a:ext cx="16061635" cy="0"/>
          </a:xfrm>
          <a:prstGeom prst="line">
            <a:avLst/>
          </a:prstGeom>
          <a:ln cap="flat" w="47625">
            <a:solidFill>
              <a:srgbClr val="59606A"/>
            </a:solidFill>
            <a:prstDash val="solid"/>
            <a:headEnd type="none" len="sm" w="sm"/>
            <a:tailEnd type="none" len="sm" w="sm"/>
          </a:ln>
        </p:spPr>
      </p:sp>
      <p:sp>
        <p:nvSpPr>
          <p:cNvPr name="Freeform 3" id="3"/>
          <p:cNvSpPr/>
          <p:nvPr/>
        </p:nvSpPr>
        <p:spPr>
          <a:xfrm flipH="false" flipV="false" rot="0">
            <a:off x="16921370" y="991777"/>
            <a:ext cx="337930" cy="337930"/>
          </a:xfrm>
          <a:custGeom>
            <a:avLst/>
            <a:gdLst/>
            <a:ahLst/>
            <a:cxnLst/>
            <a:rect r="r" b="b" t="t" l="l"/>
            <a:pathLst>
              <a:path h="337930" w="337930">
                <a:moveTo>
                  <a:pt x="0" y="0"/>
                </a:moveTo>
                <a:lnTo>
                  <a:pt x="337930" y="0"/>
                </a:lnTo>
                <a:lnTo>
                  <a:pt x="337930" y="337930"/>
                </a:lnTo>
                <a:lnTo>
                  <a:pt x="0" y="33793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6920479" y="1329707"/>
            <a:ext cx="9685074" cy="6716860"/>
          </a:xfrm>
          <a:custGeom>
            <a:avLst/>
            <a:gdLst/>
            <a:ahLst/>
            <a:cxnLst/>
            <a:rect r="r" b="b" t="t" l="l"/>
            <a:pathLst>
              <a:path h="6716860" w="9685074">
                <a:moveTo>
                  <a:pt x="0" y="0"/>
                </a:moveTo>
                <a:lnTo>
                  <a:pt x="9685074" y="0"/>
                </a:lnTo>
                <a:lnTo>
                  <a:pt x="9685074" y="6716859"/>
                </a:lnTo>
                <a:lnTo>
                  <a:pt x="0" y="6716859"/>
                </a:lnTo>
                <a:lnTo>
                  <a:pt x="0" y="0"/>
                </a:lnTo>
                <a:close/>
              </a:path>
            </a:pathLst>
          </a:custGeom>
          <a:blipFill>
            <a:blip r:embed="rId4"/>
            <a:stretch>
              <a:fillRect l="0" t="-22095" r="0" b="-22095"/>
            </a:stretch>
          </a:blipFill>
        </p:spPr>
      </p:sp>
      <p:grpSp>
        <p:nvGrpSpPr>
          <p:cNvPr name="Group 5" id="5"/>
          <p:cNvGrpSpPr/>
          <p:nvPr/>
        </p:nvGrpSpPr>
        <p:grpSpPr>
          <a:xfrm rot="0">
            <a:off x="1028700" y="2642700"/>
            <a:ext cx="5525835" cy="5001601"/>
            <a:chOff x="0" y="0"/>
            <a:chExt cx="7367779" cy="6668801"/>
          </a:xfrm>
        </p:grpSpPr>
        <p:sp>
          <p:nvSpPr>
            <p:cNvPr name="TextBox 6" id="6"/>
            <p:cNvSpPr txBox="true"/>
            <p:nvPr/>
          </p:nvSpPr>
          <p:spPr>
            <a:xfrm rot="0">
              <a:off x="0" y="9525"/>
              <a:ext cx="7367779" cy="981075"/>
            </a:xfrm>
            <a:prstGeom prst="rect">
              <a:avLst/>
            </a:prstGeom>
          </p:spPr>
          <p:txBody>
            <a:bodyPr anchor="t" rtlCol="false" tIns="0" lIns="0" bIns="0" rIns="0">
              <a:spAutoFit/>
            </a:bodyPr>
            <a:lstStyle/>
            <a:p>
              <a:pPr algn="l" marL="0" indent="0" lvl="0">
                <a:lnSpc>
                  <a:spcPts val="5880"/>
                </a:lnSpc>
                <a:spcBef>
                  <a:spcPct val="0"/>
                </a:spcBef>
              </a:pPr>
              <a:r>
                <a:rPr lang="en-US" b="true" sz="4900">
                  <a:solidFill>
                    <a:srgbClr val="111111"/>
                  </a:solidFill>
                  <a:latin typeface="Open Sauce Semi-Bold"/>
                  <a:ea typeface="Open Sauce Semi-Bold"/>
                  <a:cs typeface="Open Sauce Semi-Bold"/>
                  <a:sym typeface="Open Sauce Semi-Bold"/>
                </a:rPr>
                <a:t>About the Title</a:t>
              </a:r>
            </a:p>
          </p:txBody>
        </p:sp>
        <p:sp>
          <p:nvSpPr>
            <p:cNvPr name="TextBox 7" id="7"/>
            <p:cNvSpPr txBox="true"/>
            <p:nvPr/>
          </p:nvSpPr>
          <p:spPr>
            <a:xfrm rot="0">
              <a:off x="0" y="1520010"/>
              <a:ext cx="5994332" cy="5148791"/>
            </a:xfrm>
            <a:prstGeom prst="rect">
              <a:avLst/>
            </a:prstGeom>
          </p:spPr>
          <p:txBody>
            <a:bodyPr anchor="t" rtlCol="false" tIns="0" lIns="0" bIns="0" rIns="0">
              <a:spAutoFit/>
            </a:bodyPr>
            <a:lstStyle/>
            <a:p>
              <a:pPr algn="l">
                <a:lnSpc>
                  <a:spcPts val="2800"/>
                </a:lnSpc>
              </a:pPr>
              <a:r>
                <a:rPr lang="en-US" sz="2000">
                  <a:solidFill>
                    <a:srgbClr val="111111"/>
                  </a:solidFill>
                  <a:latin typeface="Open Sauce"/>
                  <a:ea typeface="Open Sauce"/>
                  <a:cs typeface="Open Sauce"/>
                  <a:sym typeface="Open Sauce"/>
                </a:rPr>
                <a:t>The project aims to develop a machine learning model to predict the probability of successfully collecting debts by analyzing statute-barred status. Using features like balances, purchase price, debt type, and more, the goal is to identify accounts where statute-barred status impacts recovery likelihood.</a:t>
              </a:r>
            </a:p>
            <a:p>
              <a:pPr algn="l" marL="0" indent="0" lvl="0">
                <a:lnSpc>
                  <a:spcPts val="2800"/>
                </a:lnSpc>
              </a:pPr>
            </a:p>
          </p:txBody>
        </p:sp>
      </p:gr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7003587" y="1028700"/>
            <a:ext cx="255713" cy="63928"/>
          </a:xfrm>
          <a:custGeom>
            <a:avLst/>
            <a:gdLst/>
            <a:ahLst/>
            <a:cxnLst/>
            <a:rect r="r" b="b" t="t" l="l"/>
            <a:pathLst>
              <a:path h="63928" w="255713">
                <a:moveTo>
                  <a:pt x="0" y="0"/>
                </a:moveTo>
                <a:lnTo>
                  <a:pt x="255713" y="0"/>
                </a:lnTo>
                <a:lnTo>
                  <a:pt x="255713" y="63928"/>
                </a:lnTo>
                <a:lnTo>
                  <a:pt x="0" y="639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969638" y="676966"/>
            <a:ext cx="14162916" cy="8927503"/>
          </a:xfrm>
          <a:custGeom>
            <a:avLst/>
            <a:gdLst/>
            <a:ahLst/>
            <a:cxnLst/>
            <a:rect r="r" b="b" t="t" l="l"/>
            <a:pathLst>
              <a:path h="8927503" w="14162916">
                <a:moveTo>
                  <a:pt x="0" y="0"/>
                </a:moveTo>
                <a:lnTo>
                  <a:pt x="14162916" y="0"/>
                </a:lnTo>
                <a:lnTo>
                  <a:pt x="14162916" y="8927503"/>
                </a:lnTo>
                <a:lnTo>
                  <a:pt x="0" y="8927503"/>
                </a:lnTo>
                <a:lnTo>
                  <a:pt x="0" y="0"/>
                </a:lnTo>
                <a:close/>
              </a:path>
            </a:pathLst>
          </a:custGeom>
          <a:blipFill>
            <a:blip r:embed="rId4"/>
            <a:stretch>
              <a:fillRect l="0" t="-9491" r="0" b="-9491"/>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16948" y="229485"/>
            <a:ext cx="7376604" cy="9826324"/>
            <a:chOff x="0" y="0"/>
            <a:chExt cx="1208297" cy="1609564"/>
          </a:xfrm>
        </p:grpSpPr>
        <p:sp>
          <p:nvSpPr>
            <p:cNvPr name="Freeform 3" id="3"/>
            <p:cNvSpPr/>
            <p:nvPr/>
          </p:nvSpPr>
          <p:spPr>
            <a:xfrm flipH="false" flipV="false" rot="0">
              <a:off x="0" y="0"/>
              <a:ext cx="1208297" cy="1609564"/>
            </a:xfrm>
            <a:custGeom>
              <a:avLst/>
              <a:gdLst/>
              <a:ahLst/>
              <a:cxnLst/>
              <a:rect r="r" b="b" t="t" l="l"/>
              <a:pathLst>
                <a:path h="1609564" w="1208297">
                  <a:moveTo>
                    <a:pt x="1083837" y="1609564"/>
                  </a:moveTo>
                  <a:lnTo>
                    <a:pt x="124460" y="1609564"/>
                  </a:lnTo>
                  <a:cubicBezTo>
                    <a:pt x="55880" y="1609564"/>
                    <a:pt x="0" y="1553684"/>
                    <a:pt x="0" y="1485104"/>
                  </a:cubicBezTo>
                  <a:lnTo>
                    <a:pt x="0" y="124460"/>
                  </a:lnTo>
                  <a:cubicBezTo>
                    <a:pt x="0" y="55880"/>
                    <a:pt x="55880" y="0"/>
                    <a:pt x="124460" y="0"/>
                  </a:cubicBezTo>
                  <a:lnTo>
                    <a:pt x="1083837" y="0"/>
                  </a:lnTo>
                  <a:cubicBezTo>
                    <a:pt x="1152417" y="0"/>
                    <a:pt x="1208297" y="55880"/>
                    <a:pt x="1208297" y="124460"/>
                  </a:cubicBezTo>
                  <a:lnTo>
                    <a:pt x="1208297" y="1485104"/>
                  </a:lnTo>
                  <a:cubicBezTo>
                    <a:pt x="1208297" y="1553684"/>
                    <a:pt x="1152417" y="1609564"/>
                    <a:pt x="1083837" y="1609564"/>
                  </a:cubicBezTo>
                  <a:close/>
                </a:path>
              </a:pathLst>
            </a:custGeom>
            <a:solidFill>
              <a:srgbClr val="DBDCDC"/>
            </a:solidFill>
          </p:spPr>
        </p:sp>
      </p:grpSp>
      <p:grpSp>
        <p:nvGrpSpPr>
          <p:cNvPr name="Group 4" id="4"/>
          <p:cNvGrpSpPr/>
          <p:nvPr/>
        </p:nvGrpSpPr>
        <p:grpSpPr>
          <a:xfrm rot="0">
            <a:off x="6419378" y="9343707"/>
            <a:ext cx="470732" cy="239358"/>
            <a:chOff x="0" y="0"/>
            <a:chExt cx="627643" cy="319144"/>
          </a:xfrm>
        </p:grpSpPr>
        <p:grpSp>
          <p:nvGrpSpPr>
            <p:cNvPr name="Group 5" id="5"/>
            <p:cNvGrpSpPr/>
            <p:nvPr/>
          </p:nvGrpSpPr>
          <p:grpSpPr>
            <a:xfrm rot="0">
              <a:off x="0" y="0"/>
              <a:ext cx="627643" cy="319144"/>
              <a:chOff x="0" y="0"/>
              <a:chExt cx="3763941" cy="1913890"/>
            </a:xfrm>
          </p:grpSpPr>
          <p:sp>
            <p:nvSpPr>
              <p:cNvPr name="Freeform 6" id="6"/>
              <p:cNvSpPr/>
              <p:nvPr/>
            </p:nvSpPr>
            <p:spPr>
              <a:xfrm flipH="false" flipV="false" rot="0">
                <a:off x="0" y="0"/>
                <a:ext cx="3763941" cy="1913890"/>
              </a:xfrm>
              <a:custGeom>
                <a:avLst/>
                <a:gdLst/>
                <a:ahLst/>
                <a:cxnLst/>
                <a:rect r="r" b="b" t="t" l="l"/>
                <a:pathLst>
                  <a:path h="1913890" w="3763941">
                    <a:moveTo>
                      <a:pt x="3763941" y="956945"/>
                    </a:moveTo>
                    <a:cubicBezTo>
                      <a:pt x="3763941" y="1485392"/>
                      <a:pt x="3335570" y="1913890"/>
                      <a:pt x="2806996" y="1913890"/>
                    </a:cubicBezTo>
                    <a:lnTo>
                      <a:pt x="956945" y="1913890"/>
                    </a:lnTo>
                    <a:cubicBezTo>
                      <a:pt x="428371" y="1913890"/>
                      <a:pt x="0" y="1485392"/>
                      <a:pt x="0" y="956945"/>
                    </a:cubicBezTo>
                    <a:cubicBezTo>
                      <a:pt x="0" y="428371"/>
                      <a:pt x="428371" y="0"/>
                      <a:pt x="956945" y="0"/>
                    </a:cubicBezTo>
                    <a:lnTo>
                      <a:pt x="2806996" y="0"/>
                    </a:lnTo>
                    <a:cubicBezTo>
                      <a:pt x="3335443" y="0"/>
                      <a:pt x="3763941" y="428371"/>
                      <a:pt x="3763941" y="956945"/>
                    </a:cubicBezTo>
                    <a:close/>
                  </a:path>
                </a:pathLst>
              </a:custGeom>
              <a:solidFill>
                <a:srgbClr val="FFFFFF"/>
              </a:solidFill>
            </p:spPr>
          </p:sp>
        </p:grpSp>
        <p:grpSp>
          <p:nvGrpSpPr>
            <p:cNvPr name="Group 7" id="7"/>
            <p:cNvGrpSpPr/>
            <p:nvPr/>
          </p:nvGrpSpPr>
          <p:grpSpPr>
            <a:xfrm rot="0">
              <a:off x="313822" y="20591"/>
              <a:ext cx="277962" cy="277962"/>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9606A"/>
              </a:solidFill>
            </p:spPr>
          </p:sp>
        </p:grpSp>
      </p:grpSp>
      <p:sp>
        <p:nvSpPr>
          <p:cNvPr name="Freeform 9" id="9"/>
          <p:cNvSpPr/>
          <p:nvPr/>
        </p:nvSpPr>
        <p:spPr>
          <a:xfrm flipH="false" flipV="false" rot="0">
            <a:off x="1028700" y="1028700"/>
            <a:ext cx="255713" cy="63928"/>
          </a:xfrm>
          <a:custGeom>
            <a:avLst/>
            <a:gdLst/>
            <a:ahLst/>
            <a:cxnLst/>
            <a:rect r="r" b="b" t="t" l="l"/>
            <a:pathLst>
              <a:path h="63928" w="255713">
                <a:moveTo>
                  <a:pt x="0" y="0"/>
                </a:moveTo>
                <a:lnTo>
                  <a:pt x="255713" y="0"/>
                </a:lnTo>
                <a:lnTo>
                  <a:pt x="255713" y="63928"/>
                </a:lnTo>
                <a:lnTo>
                  <a:pt x="0" y="639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0" id="10"/>
          <p:cNvGrpSpPr/>
          <p:nvPr/>
        </p:nvGrpSpPr>
        <p:grpSpPr>
          <a:xfrm rot="0">
            <a:off x="8078585" y="516677"/>
            <a:ext cx="9484678" cy="2277862"/>
            <a:chOff x="0" y="0"/>
            <a:chExt cx="12646237" cy="3037150"/>
          </a:xfrm>
        </p:grpSpPr>
        <p:sp>
          <p:nvSpPr>
            <p:cNvPr name="TextBox 11" id="11"/>
            <p:cNvSpPr txBox="true"/>
            <p:nvPr/>
          </p:nvSpPr>
          <p:spPr>
            <a:xfrm rot="0">
              <a:off x="0" y="-28575"/>
              <a:ext cx="12646237" cy="375427"/>
            </a:xfrm>
            <a:prstGeom prst="rect">
              <a:avLst/>
            </a:prstGeom>
          </p:spPr>
          <p:txBody>
            <a:bodyPr anchor="t" rtlCol="false" tIns="0" lIns="0" bIns="0" rIns="0">
              <a:spAutoFit/>
            </a:bodyPr>
            <a:lstStyle/>
            <a:p>
              <a:pPr algn="l" marL="0" indent="0" lvl="0">
                <a:lnSpc>
                  <a:spcPts val="2461"/>
                </a:lnSpc>
                <a:spcBef>
                  <a:spcPct val="0"/>
                </a:spcBef>
              </a:pPr>
              <a:r>
                <a:rPr lang="en-US" b="true" sz="1758">
                  <a:solidFill>
                    <a:srgbClr val="111111"/>
                  </a:solidFill>
                  <a:latin typeface="Open Sauce Bold"/>
                  <a:ea typeface="Open Sauce Bold"/>
                  <a:cs typeface="Open Sauce Bold"/>
                  <a:sym typeface="Open Sauce Bold"/>
                </a:rPr>
                <a:t>KEY PROBLEM</a:t>
              </a:r>
            </a:p>
          </p:txBody>
        </p:sp>
        <p:sp>
          <p:nvSpPr>
            <p:cNvPr name="TextBox 12" id="12"/>
            <p:cNvSpPr txBox="true"/>
            <p:nvPr/>
          </p:nvSpPr>
          <p:spPr>
            <a:xfrm rot="0">
              <a:off x="0" y="629723"/>
              <a:ext cx="12646237" cy="2407427"/>
            </a:xfrm>
            <a:prstGeom prst="rect">
              <a:avLst/>
            </a:prstGeom>
          </p:spPr>
          <p:txBody>
            <a:bodyPr anchor="t" rtlCol="false" tIns="0" lIns="0" bIns="0" rIns="0">
              <a:spAutoFit/>
            </a:bodyPr>
            <a:lstStyle/>
            <a:p>
              <a:pPr algn="l" marL="0" indent="0" lvl="0">
                <a:lnSpc>
                  <a:spcPts val="2461"/>
                </a:lnSpc>
              </a:pPr>
              <a:r>
                <a:rPr lang="en-US" sz="1758">
                  <a:solidFill>
                    <a:srgbClr val="111111"/>
                  </a:solidFill>
                  <a:latin typeface="Open Sauce"/>
                  <a:ea typeface="Open Sauce"/>
                  <a:cs typeface="Open Sauce"/>
                  <a:sym typeface="Open Sauce"/>
                </a:rPr>
                <a:t>The key problem is identifying which accounts in debt collection are statute-barred and, as a result, may not be recoverable. Specifically, the goal is to predict the likelihood of successfully collecting a debt based on the statute-barred status of each account. The challenge lies in analyzing a range of features—such as account balances, creditor information, purchase dates, etc.—and determining whether an account’s statute-barred status significantly impacts its collectability.</a:t>
              </a:r>
            </a:p>
          </p:txBody>
        </p:sp>
      </p:grpSp>
      <p:grpSp>
        <p:nvGrpSpPr>
          <p:cNvPr name="Group 13" id="13"/>
          <p:cNvGrpSpPr/>
          <p:nvPr/>
        </p:nvGrpSpPr>
        <p:grpSpPr>
          <a:xfrm rot="0">
            <a:off x="8078585" y="3241501"/>
            <a:ext cx="9484678" cy="2277862"/>
            <a:chOff x="0" y="0"/>
            <a:chExt cx="12646237" cy="3037150"/>
          </a:xfrm>
        </p:grpSpPr>
        <p:sp>
          <p:nvSpPr>
            <p:cNvPr name="TextBox 14" id="14"/>
            <p:cNvSpPr txBox="true"/>
            <p:nvPr/>
          </p:nvSpPr>
          <p:spPr>
            <a:xfrm rot="0">
              <a:off x="0" y="-28575"/>
              <a:ext cx="12646237" cy="375427"/>
            </a:xfrm>
            <a:prstGeom prst="rect">
              <a:avLst/>
            </a:prstGeom>
          </p:spPr>
          <p:txBody>
            <a:bodyPr anchor="t" rtlCol="false" tIns="0" lIns="0" bIns="0" rIns="0">
              <a:spAutoFit/>
            </a:bodyPr>
            <a:lstStyle/>
            <a:p>
              <a:pPr algn="l" marL="0" indent="0" lvl="0">
                <a:lnSpc>
                  <a:spcPts val="2461"/>
                </a:lnSpc>
                <a:spcBef>
                  <a:spcPct val="0"/>
                </a:spcBef>
              </a:pPr>
              <a:r>
                <a:rPr lang="en-US" b="true" sz="1758">
                  <a:solidFill>
                    <a:srgbClr val="111111"/>
                  </a:solidFill>
                  <a:latin typeface="Open Sauce Bold"/>
                  <a:ea typeface="Open Sauce Bold"/>
                  <a:cs typeface="Open Sauce Bold"/>
                  <a:sym typeface="Open Sauce Bold"/>
                </a:rPr>
                <a:t>WHY IS SOLVING THIS PROBLEM IMPORTANT?</a:t>
              </a:r>
            </a:p>
          </p:txBody>
        </p:sp>
        <p:sp>
          <p:nvSpPr>
            <p:cNvPr name="TextBox 15" id="15"/>
            <p:cNvSpPr txBox="true"/>
            <p:nvPr/>
          </p:nvSpPr>
          <p:spPr>
            <a:xfrm rot="0">
              <a:off x="0" y="629723"/>
              <a:ext cx="12646237" cy="2407427"/>
            </a:xfrm>
            <a:prstGeom prst="rect">
              <a:avLst/>
            </a:prstGeom>
          </p:spPr>
          <p:txBody>
            <a:bodyPr anchor="t" rtlCol="false" tIns="0" lIns="0" bIns="0" rIns="0">
              <a:spAutoFit/>
            </a:bodyPr>
            <a:lstStyle/>
            <a:p>
              <a:pPr algn="l" marL="0" indent="0" lvl="0">
                <a:lnSpc>
                  <a:spcPts val="2461"/>
                </a:lnSpc>
              </a:pPr>
              <a:r>
                <a:rPr lang="en-US" sz="1758">
                  <a:solidFill>
                    <a:srgbClr val="111111"/>
                  </a:solidFill>
                  <a:latin typeface="Open Sauce"/>
                  <a:ea typeface="Open Sauce"/>
                  <a:cs typeface="Open Sauce"/>
                  <a:sym typeface="Open Sauce"/>
                </a:rPr>
                <a:t>Solving this problem is crucial because identifying statute-barred accounts early can help debt collectors avoid wasting resources on accounts that are unlikely to generate recovery. This leads to improved efficiency in debt collection processes, ensuring that efforts are focused on accounts with a higher probability of successful collection. Additionally, accurately predicting which debts are recoverable can help organizations minimize losses, optimize collections strategies, and enhance overall financial health.</a:t>
              </a:r>
            </a:p>
          </p:txBody>
        </p:sp>
      </p:grpSp>
      <p:grpSp>
        <p:nvGrpSpPr>
          <p:cNvPr name="Group 16" id="16"/>
          <p:cNvGrpSpPr/>
          <p:nvPr/>
        </p:nvGrpSpPr>
        <p:grpSpPr>
          <a:xfrm rot="0">
            <a:off x="8078585" y="5966324"/>
            <a:ext cx="9342787" cy="3497062"/>
            <a:chOff x="0" y="0"/>
            <a:chExt cx="12457050" cy="4662750"/>
          </a:xfrm>
        </p:grpSpPr>
        <p:sp>
          <p:nvSpPr>
            <p:cNvPr name="TextBox 17" id="17"/>
            <p:cNvSpPr txBox="true"/>
            <p:nvPr/>
          </p:nvSpPr>
          <p:spPr>
            <a:xfrm rot="0">
              <a:off x="0" y="-28575"/>
              <a:ext cx="12457050" cy="375427"/>
            </a:xfrm>
            <a:prstGeom prst="rect">
              <a:avLst/>
            </a:prstGeom>
          </p:spPr>
          <p:txBody>
            <a:bodyPr anchor="t" rtlCol="false" tIns="0" lIns="0" bIns="0" rIns="0">
              <a:spAutoFit/>
            </a:bodyPr>
            <a:lstStyle/>
            <a:p>
              <a:pPr algn="l" marL="0" indent="0" lvl="0">
                <a:lnSpc>
                  <a:spcPts val="2461"/>
                </a:lnSpc>
                <a:spcBef>
                  <a:spcPct val="0"/>
                </a:spcBef>
              </a:pPr>
              <a:r>
                <a:rPr lang="en-US" b="true" sz="1758">
                  <a:solidFill>
                    <a:srgbClr val="111111"/>
                  </a:solidFill>
                  <a:latin typeface="Open Sauce Bold"/>
                  <a:ea typeface="Open Sauce Bold"/>
                  <a:cs typeface="Open Sauce Bold"/>
                  <a:sym typeface="Open Sauce Bold"/>
                </a:rPr>
                <a:t>PRACTICAL RELEVANCE</a:t>
              </a:r>
            </a:p>
          </p:txBody>
        </p:sp>
        <p:sp>
          <p:nvSpPr>
            <p:cNvPr name="TextBox 18" id="18"/>
            <p:cNvSpPr txBox="true"/>
            <p:nvPr/>
          </p:nvSpPr>
          <p:spPr>
            <a:xfrm rot="0">
              <a:off x="0" y="629723"/>
              <a:ext cx="12457050" cy="4033027"/>
            </a:xfrm>
            <a:prstGeom prst="rect">
              <a:avLst/>
            </a:prstGeom>
          </p:spPr>
          <p:txBody>
            <a:bodyPr anchor="t" rtlCol="false" tIns="0" lIns="0" bIns="0" rIns="0">
              <a:spAutoFit/>
            </a:bodyPr>
            <a:lstStyle/>
            <a:p>
              <a:pPr algn="l">
                <a:lnSpc>
                  <a:spcPts val="2461"/>
                </a:lnSpc>
              </a:pPr>
              <a:r>
                <a:rPr lang="en-US" sz="1758">
                  <a:solidFill>
                    <a:srgbClr val="111111"/>
                  </a:solidFill>
                  <a:latin typeface="Open Sauce"/>
                  <a:ea typeface="Open Sauce"/>
                  <a:cs typeface="Open Sauce"/>
                  <a:sym typeface="Open Sauce"/>
                </a:rPr>
                <a:t>This problem is highly relevant in the financial services industry, particularly within debt collection agencies, banks, and credit institutions. It also has a significant impact on industries dealing with high volumes of outstanding debt, such as telecommunications, utilities, and consumer finance. By utilizing machine learning, these organisations can automate and streamline their decision-making process, making more informed choices about where to invest resources and which debts to prioritise. Furthermore, it plays a crucial role in regulatory compliance, as certain debts might have legal limitations on collection, affecting financial institutions' legal obligations.</a:t>
              </a:r>
            </a:p>
            <a:p>
              <a:pPr algn="l" marL="0" indent="0" lvl="0">
                <a:lnSpc>
                  <a:spcPts val="2461"/>
                </a:lnSpc>
              </a:pPr>
            </a:p>
          </p:txBody>
        </p:sp>
      </p:grpSp>
      <p:sp>
        <p:nvSpPr>
          <p:cNvPr name="TextBox 19" id="19"/>
          <p:cNvSpPr txBox="true"/>
          <p:nvPr/>
        </p:nvSpPr>
        <p:spPr>
          <a:xfrm rot="0">
            <a:off x="1028700" y="4637481"/>
            <a:ext cx="5861410" cy="638175"/>
          </a:xfrm>
          <a:prstGeom prst="rect">
            <a:avLst/>
          </a:prstGeom>
        </p:spPr>
        <p:txBody>
          <a:bodyPr anchor="t" rtlCol="false" tIns="0" lIns="0" bIns="0" rIns="0">
            <a:spAutoFit/>
          </a:bodyPr>
          <a:lstStyle/>
          <a:p>
            <a:pPr algn="l" marL="0" indent="0" lvl="0">
              <a:lnSpc>
                <a:spcPts val="5169"/>
              </a:lnSpc>
              <a:spcBef>
                <a:spcPct val="0"/>
              </a:spcBef>
            </a:pPr>
            <a:r>
              <a:rPr lang="en-US" b="true" sz="4307" i="true">
                <a:solidFill>
                  <a:srgbClr val="111111"/>
                </a:solidFill>
                <a:latin typeface="Open Sauce Semi-Bold Italics"/>
                <a:ea typeface="Open Sauce Semi-Bold Italics"/>
                <a:cs typeface="Open Sauce Semi-Bold Italics"/>
                <a:sym typeface="Open Sauce Semi-Bold Italics"/>
              </a:rPr>
              <a:t>Problem Statement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16948" y="229485"/>
            <a:ext cx="7376604" cy="9826324"/>
            <a:chOff x="0" y="0"/>
            <a:chExt cx="1208297" cy="1609564"/>
          </a:xfrm>
        </p:grpSpPr>
        <p:sp>
          <p:nvSpPr>
            <p:cNvPr name="Freeform 3" id="3"/>
            <p:cNvSpPr/>
            <p:nvPr/>
          </p:nvSpPr>
          <p:spPr>
            <a:xfrm flipH="false" flipV="false" rot="0">
              <a:off x="0" y="0"/>
              <a:ext cx="1208297" cy="1609564"/>
            </a:xfrm>
            <a:custGeom>
              <a:avLst/>
              <a:gdLst/>
              <a:ahLst/>
              <a:cxnLst/>
              <a:rect r="r" b="b" t="t" l="l"/>
              <a:pathLst>
                <a:path h="1609564" w="1208297">
                  <a:moveTo>
                    <a:pt x="1083837" y="1609564"/>
                  </a:moveTo>
                  <a:lnTo>
                    <a:pt x="124460" y="1609564"/>
                  </a:lnTo>
                  <a:cubicBezTo>
                    <a:pt x="55880" y="1609564"/>
                    <a:pt x="0" y="1553684"/>
                    <a:pt x="0" y="1485104"/>
                  </a:cubicBezTo>
                  <a:lnTo>
                    <a:pt x="0" y="124460"/>
                  </a:lnTo>
                  <a:cubicBezTo>
                    <a:pt x="0" y="55880"/>
                    <a:pt x="55880" y="0"/>
                    <a:pt x="124460" y="0"/>
                  </a:cubicBezTo>
                  <a:lnTo>
                    <a:pt x="1083837" y="0"/>
                  </a:lnTo>
                  <a:cubicBezTo>
                    <a:pt x="1152417" y="0"/>
                    <a:pt x="1208297" y="55880"/>
                    <a:pt x="1208297" y="124460"/>
                  </a:cubicBezTo>
                  <a:lnTo>
                    <a:pt x="1208297" y="1485104"/>
                  </a:lnTo>
                  <a:cubicBezTo>
                    <a:pt x="1208297" y="1553684"/>
                    <a:pt x="1152417" y="1609564"/>
                    <a:pt x="1083837" y="1609564"/>
                  </a:cubicBezTo>
                  <a:close/>
                </a:path>
              </a:pathLst>
            </a:custGeom>
            <a:solidFill>
              <a:srgbClr val="DBDCDC"/>
            </a:solidFill>
          </p:spPr>
        </p:sp>
      </p:grpSp>
      <p:grpSp>
        <p:nvGrpSpPr>
          <p:cNvPr name="Group 4" id="4"/>
          <p:cNvGrpSpPr/>
          <p:nvPr/>
        </p:nvGrpSpPr>
        <p:grpSpPr>
          <a:xfrm rot="0">
            <a:off x="6419378" y="9343707"/>
            <a:ext cx="470732" cy="239358"/>
            <a:chOff x="0" y="0"/>
            <a:chExt cx="627643" cy="319144"/>
          </a:xfrm>
        </p:grpSpPr>
        <p:grpSp>
          <p:nvGrpSpPr>
            <p:cNvPr name="Group 5" id="5"/>
            <p:cNvGrpSpPr/>
            <p:nvPr/>
          </p:nvGrpSpPr>
          <p:grpSpPr>
            <a:xfrm rot="0">
              <a:off x="0" y="0"/>
              <a:ext cx="627643" cy="319144"/>
              <a:chOff x="0" y="0"/>
              <a:chExt cx="3763941" cy="1913890"/>
            </a:xfrm>
          </p:grpSpPr>
          <p:sp>
            <p:nvSpPr>
              <p:cNvPr name="Freeform 6" id="6"/>
              <p:cNvSpPr/>
              <p:nvPr/>
            </p:nvSpPr>
            <p:spPr>
              <a:xfrm flipH="false" flipV="false" rot="0">
                <a:off x="0" y="0"/>
                <a:ext cx="3763941" cy="1913890"/>
              </a:xfrm>
              <a:custGeom>
                <a:avLst/>
                <a:gdLst/>
                <a:ahLst/>
                <a:cxnLst/>
                <a:rect r="r" b="b" t="t" l="l"/>
                <a:pathLst>
                  <a:path h="1913890" w="3763941">
                    <a:moveTo>
                      <a:pt x="3763941" y="956945"/>
                    </a:moveTo>
                    <a:cubicBezTo>
                      <a:pt x="3763941" y="1485392"/>
                      <a:pt x="3335570" y="1913890"/>
                      <a:pt x="2806996" y="1913890"/>
                    </a:cubicBezTo>
                    <a:lnTo>
                      <a:pt x="956945" y="1913890"/>
                    </a:lnTo>
                    <a:cubicBezTo>
                      <a:pt x="428371" y="1913890"/>
                      <a:pt x="0" y="1485392"/>
                      <a:pt x="0" y="956945"/>
                    </a:cubicBezTo>
                    <a:cubicBezTo>
                      <a:pt x="0" y="428371"/>
                      <a:pt x="428371" y="0"/>
                      <a:pt x="956945" y="0"/>
                    </a:cubicBezTo>
                    <a:lnTo>
                      <a:pt x="2806996" y="0"/>
                    </a:lnTo>
                    <a:cubicBezTo>
                      <a:pt x="3335443" y="0"/>
                      <a:pt x="3763941" y="428371"/>
                      <a:pt x="3763941" y="956945"/>
                    </a:cubicBezTo>
                    <a:close/>
                  </a:path>
                </a:pathLst>
              </a:custGeom>
              <a:solidFill>
                <a:srgbClr val="FFFFFF"/>
              </a:solidFill>
            </p:spPr>
          </p:sp>
        </p:grpSp>
        <p:grpSp>
          <p:nvGrpSpPr>
            <p:cNvPr name="Group 7" id="7"/>
            <p:cNvGrpSpPr/>
            <p:nvPr/>
          </p:nvGrpSpPr>
          <p:grpSpPr>
            <a:xfrm rot="0">
              <a:off x="313822" y="20591"/>
              <a:ext cx="277962" cy="277962"/>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9606A"/>
              </a:solidFill>
            </p:spPr>
          </p:sp>
        </p:grpSp>
      </p:grpSp>
      <p:sp>
        <p:nvSpPr>
          <p:cNvPr name="Freeform 9" id="9"/>
          <p:cNvSpPr/>
          <p:nvPr/>
        </p:nvSpPr>
        <p:spPr>
          <a:xfrm flipH="false" flipV="false" rot="0">
            <a:off x="1028700" y="1028700"/>
            <a:ext cx="255713" cy="63928"/>
          </a:xfrm>
          <a:custGeom>
            <a:avLst/>
            <a:gdLst/>
            <a:ahLst/>
            <a:cxnLst/>
            <a:rect r="r" b="b" t="t" l="l"/>
            <a:pathLst>
              <a:path h="63928" w="255713">
                <a:moveTo>
                  <a:pt x="0" y="0"/>
                </a:moveTo>
                <a:lnTo>
                  <a:pt x="255713" y="0"/>
                </a:lnTo>
                <a:lnTo>
                  <a:pt x="255713" y="63928"/>
                </a:lnTo>
                <a:lnTo>
                  <a:pt x="0" y="639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9144000" y="2626207"/>
            <a:ext cx="7460464" cy="6837180"/>
          </a:xfrm>
          <a:custGeom>
            <a:avLst/>
            <a:gdLst/>
            <a:ahLst/>
            <a:cxnLst/>
            <a:rect r="r" b="b" t="t" l="l"/>
            <a:pathLst>
              <a:path h="6837180" w="7460464">
                <a:moveTo>
                  <a:pt x="0" y="0"/>
                </a:moveTo>
                <a:lnTo>
                  <a:pt x="7460464" y="0"/>
                </a:lnTo>
                <a:lnTo>
                  <a:pt x="7460464" y="6837179"/>
                </a:lnTo>
                <a:lnTo>
                  <a:pt x="0" y="6837179"/>
                </a:lnTo>
                <a:lnTo>
                  <a:pt x="0" y="0"/>
                </a:lnTo>
                <a:close/>
              </a:path>
            </a:pathLst>
          </a:custGeom>
          <a:blipFill>
            <a:blip r:embed="rId4"/>
            <a:stretch>
              <a:fillRect l="-1531" t="0" r="-580" b="0"/>
            </a:stretch>
          </a:blipFill>
        </p:spPr>
      </p:sp>
      <p:grpSp>
        <p:nvGrpSpPr>
          <p:cNvPr name="Group 11" id="11"/>
          <p:cNvGrpSpPr/>
          <p:nvPr/>
        </p:nvGrpSpPr>
        <p:grpSpPr>
          <a:xfrm rot="0">
            <a:off x="9144000" y="590743"/>
            <a:ext cx="3056247" cy="1111709"/>
            <a:chOff x="0" y="0"/>
            <a:chExt cx="4074996" cy="1482279"/>
          </a:xfrm>
        </p:grpSpPr>
        <p:sp>
          <p:nvSpPr>
            <p:cNvPr name="TextBox 12" id="12"/>
            <p:cNvSpPr txBox="true"/>
            <p:nvPr/>
          </p:nvSpPr>
          <p:spPr>
            <a:xfrm rot="0">
              <a:off x="0" y="-28575"/>
              <a:ext cx="4074996" cy="392807"/>
            </a:xfrm>
            <a:prstGeom prst="rect">
              <a:avLst/>
            </a:prstGeom>
          </p:spPr>
          <p:txBody>
            <a:bodyPr anchor="t" rtlCol="false" tIns="0" lIns="0" bIns="0" rIns="0">
              <a:spAutoFit/>
            </a:bodyPr>
            <a:lstStyle/>
            <a:p>
              <a:pPr algn="l" marL="0" indent="0" lvl="0">
                <a:lnSpc>
                  <a:spcPts val="2584"/>
                </a:lnSpc>
                <a:spcBef>
                  <a:spcPct val="0"/>
                </a:spcBef>
              </a:pPr>
              <a:r>
                <a:rPr lang="en-US" b="true" sz="1846">
                  <a:solidFill>
                    <a:srgbClr val="111111"/>
                  </a:solidFill>
                  <a:latin typeface="Open Sauce Bold"/>
                  <a:ea typeface="Open Sauce Bold"/>
                  <a:cs typeface="Open Sauce Bold"/>
                  <a:sym typeface="Open Sauce Bold"/>
                </a:rPr>
                <a:t>DATA STRUCTURE</a:t>
              </a:r>
            </a:p>
          </p:txBody>
        </p:sp>
        <p:sp>
          <p:nvSpPr>
            <p:cNvPr name="TextBox 13" id="13"/>
            <p:cNvSpPr txBox="true"/>
            <p:nvPr/>
          </p:nvSpPr>
          <p:spPr>
            <a:xfrm rot="0">
              <a:off x="0" y="662708"/>
              <a:ext cx="4074996" cy="819571"/>
            </a:xfrm>
            <a:prstGeom prst="rect">
              <a:avLst/>
            </a:prstGeom>
          </p:spPr>
          <p:txBody>
            <a:bodyPr anchor="t" rtlCol="false" tIns="0" lIns="0" bIns="0" rIns="0">
              <a:spAutoFit/>
            </a:bodyPr>
            <a:lstStyle/>
            <a:p>
              <a:pPr algn="l">
                <a:lnSpc>
                  <a:spcPts val="2584"/>
                </a:lnSpc>
              </a:pPr>
              <a:r>
                <a:rPr lang="en-US" sz="1846">
                  <a:solidFill>
                    <a:srgbClr val="111111"/>
                  </a:solidFill>
                  <a:latin typeface="Open Sauce"/>
                  <a:ea typeface="Open Sauce"/>
                  <a:cs typeface="Open Sauce"/>
                  <a:sym typeface="Open Sauce"/>
                </a:rPr>
                <a:t>Rows- 81285(20%)</a:t>
              </a:r>
            </a:p>
            <a:p>
              <a:pPr algn="l" marL="0" indent="0" lvl="0">
                <a:lnSpc>
                  <a:spcPts val="2584"/>
                </a:lnSpc>
              </a:pPr>
              <a:r>
                <a:rPr lang="en-US" sz="1846">
                  <a:solidFill>
                    <a:srgbClr val="111111"/>
                  </a:solidFill>
                  <a:latin typeface="Open Sauce"/>
                  <a:ea typeface="Open Sauce"/>
                  <a:cs typeface="Open Sauce"/>
                  <a:sym typeface="Open Sauce"/>
                </a:rPr>
                <a:t>Columns- 22</a:t>
              </a:r>
            </a:p>
          </p:txBody>
        </p:sp>
      </p:grpSp>
      <p:grpSp>
        <p:nvGrpSpPr>
          <p:cNvPr name="Group 14" id="14"/>
          <p:cNvGrpSpPr/>
          <p:nvPr/>
        </p:nvGrpSpPr>
        <p:grpSpPr>
          <a:xfrm rot="0">
            <a:off x="12724465" y="590743"/>
            <a:ext cx="3879999" cy="1668262"/>
            <a:chOff x="0" y="0"/>
            <a:chExt cx="5173332" cy="2224350"/>
          </a:xfrm>
        </p:grpSpPr>
        <p:sp>
          <p:nvSpPr>
            <p:cNvPr name="TextBox 15" id="15"/>
            <p:cNvSpPr txBox="true"/>
            <p:nvPr/>
          </p:nvSpPr>
          <p:spPr>
            <a:xfrm rot="0">
              <a:off x="0" y="-28575"/>
              <a:ext cx="5173332" cy="781827"/>
            </a:xfrm>
            <a:prstGeom prst="rect">
              <a:avLst/>
            </a:prstGeom>
          </p:spPr>
          <p:txBody>
            <a:bodyPr anchor="t" rtlCol="false" tIns="0" lIns="0" bIns="0" rIns="0">
              <a:spAutoFit/>
            </a:bodyPr>
            <a:lstStyle/>
            <a:p>
              <a:pPr algn="l" marL="0" indent="0" lvl="0">
                <a:lnSpc>
                  <a:spcPts val="2461"/>
                </a:lnSpc>
                <a:spcBef>
                  <a:spcPct val="0"/>
                </a:spcBef>
              </a:pPr>
              <a:r>
                <a:rPr lang="en-US" b="true" sz="1758">
                  <a:solidFill>
                    <a:srgbClr val="111111"/>
                  </a:solidFill>
                  <a:latin typeface="Open Sauce Bold"/>
                  <a:ea typeface="Open Sauce Bold"/>
                  <a:cs typeface="Open Sauce Bold"/>
                  <a:sym typeface="Open Sauce Bold"/>
                </a:rPr>
                <a:t>BIFURCATION ON THE FEATURES ON BASIS OF DATA TYPE</a:t>
              </a:r>
            </a:p>
          </p:txBody>
        </p:sp>
        <p:sp>
          <p:nvSpPr>
            <p:cNvPr name="TextBox 16" id="16"/>
            <p:cNvSpPr txBox="true"/>
            <p:nvPr/>
          </p:nvSpPr>
          <p:spPr>
            <a:xfrm rot="0">
              <a:off x="0" y="1036123"/>
              <a:ext cx="5173332" cy="1188227"/>
            </a:xfrm>
            <a:prstGeom prst="rect">
              <a:avLst/>
            </a:prstGeom>
          </p:spPr>
          <p:txBody>
            <a:bodyPr anchor="t" rtlCol="false" tIns="0" lIns="0" bIns="0" rIns="0">
              <a:spAutoFit/>
            </a:bodyPr>
            <a:lstStyle/>
            <a:p>
              <a:pPr algn="l">
                <a:lnSpc>
                  <a:spcPts val="2461"/>
                </a:lnSpc>
              </a:pPr>
              <a:r>
                <a:rPr lang="en-US" sz="1758">
                  <a:solidFill>
                    <a:srgbClr val="111111"/>
                  </a:solidFill>
                  <a:latin typeface="Open Sauce"/>
                  <a:ea typeface="Open Sauce"/>
                  <a:cs typeface="Open Sauce"/>
                  <a:sym typeface="Open Sauce"/>
                </a:rPr>
                <a:t>Numerical Columns- 8</a:t>
              </a:r>
            </a:p>
            <a:p>
              <a:pPr algn="l">
                <a:lnSpc>
                  <a:spcPts val="2461"/>
                </a:lnSpc>
              </a:pPr>
              <a:r>
                <a:rPr lang="en-US" sz="1758">
                  <a:solidFill>
                    <a:srgbClr val="111111"/>
                  </a:solidFill>
                  <a:latin typeface="Open Sauce"/>
                  <a:ea typeface="Open Sauce"/>
                  <a:cs typeface="Open Sauce"/>
                  <a:sym typeface="Open Sauce"/>
                </a:rPr>
                <a:t>Categorical Columns- 13</a:t>
              </a:r>
            </a:p>
            <a:p>
              <a:pPr algn="l" marL="0" indent="0" lvl="0">
                <a:lnSpc>
                  <a:spcPts val="2461"/>
                </a:lnSpc>
              </a:pPr>
              <a:r>
                <a:rPr lang="en-US" sz="1758">
                  <a:solidFill>
                    <a:srgbClr val="111111"/>
                  </a:solidFill>
                  <a:latin typeface="Open Sauce"/>
                  <a:ea typeface="Open Sauce"/>
                  <a:cs typeface="Open Sauce"/>
                  <a:sym typeface="Open Sauce"/>
                </a:rPr>
                <a:t>Target Variable- 1</a:t>
              </a:r>
            </a:p>
          </p:txBody>
        </p:sp>
      </p:grpSp>
      <p:grpSp>
        <p:nvGrpSpPr>
          <p:cNvPr name="Group 17" id="17"/>
          <p:cNvGrpSpPr/>
          <p:nvPr/>
        </p:nvGrpSpPr>
        <p:grpSpPr>
          <a:xfrm rot="0">
            <a:off x="1028700" y="4298563"/>
            <a:ext cx="5753100" cy="1667536"/>
            <a:chOff x="0" y="0"/>
            <a:chExt cx="7670800" cy="2223381"/>
          </a:xfrm>
        </p:grpSpPr>
        <p:sp>
          <p:nvSpPr>
            <p:cNvPr name="TextBox 18" id="18"/>
            <p:cNvSpPr txBox="true"/>
            <p:nvPr/>
          </p:nvSpPr>
          <p:spPr>
            <a:xfrm rot="0">
              <a:off x="0" y="9525"/>
              <a:ext cx="7670800" cy="854075"/>
            </a:xfrm>
            <a:prstGeom prst="rect">
              <a:avLst/>
            </a:prstGeom>
          </p:spPr>
          <p:txBody>
            <a:bodyPr anchor="t" rtlCol="false" tIns="0" lIns="0" bIns="0" rIns="0">
              <a:spAutoFit/>
            </a:bodyPr>
            <a:lstStyle/>
            <a:p>
              <a:pPr algn="l" marL="0" indent="0" lvl="0">
                <a:lnSpc>
                  <a:spcPts val="5169"/>
                </a:lnSpc>
                <a:spcBef>
                  <a:spcPct val="0"/>
                </a:spcBef>
              </a:pPr>
              <a:r>
                <a:rPr lang="en-US" b="true" sz="4307">
                  <a:solidFill>
                    <a:srgbClr val="111111"/>
                  </a:solidFill>
                  <a:latin typeface="Open Sauce Semi-Bold"/>
                  <a:ea typeface="Open Sauce Semi-Bold"/>
                  <a:cs typeface="Open Sauce Semi-Bold"/>
                  <a:sym typeface="Open Sauce Semi-Bold"/>
                </a:rPr>
                <a:t>About the Dataset</a:t>
              </a:r>
            </a:p>
          </p:txBody>
        </p:sp>
        <p:sp>
          <p:nvSpPr>
            <p:cNvPr name="TextBox 19" id="19"/>
            <p:cNvSpPr txBox="true"/>
            <p:nvPr/>
          </p:nvSpPr>
          <p:spPr>
            <a:xfrm rot="0">
              <a:off x="0" y="1441554"/>
              <a:ext cx="6038715" cy="781827"/>
            </a:xfrm>
            <a:prstGeom prst="rect">
              <a:avLst/>
            </a:prstGeom>
          </p:spPr>
          <p:txBody>
            <a:bodyPr anchor="t" rtlCol="false" tIns="0" lIns="0" bIns="0" rIns="0">
              <a:spAutoFit/>
            </a:bodyPr>
            <a:lstStyle/>
            <a:p>
              <a:pPr algn="l" marL="0" indent="0" lvl="0">
                <a:lnSpc>
                  <a:spcPts val="2461"/>
                </a:lnSpc>
              </a:pPr>
              <a:r>
                <a:rPr lang="en-US" sz="1758">
                  <a:solidFill>
                    <a:srgbClr val="111111"/>
                  </a:solidFill>
                  <a:latin typeface="Open Sauce"/>
                  <a:ea typeface="Open Sauce"/>
                  <a:cs typeface="Open Sauce"/>
                  <a:sym typeface="Open Sauce"/>
                </a:rPr>
                <a:t>20% of data is selected for faster processing as dataset is large</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16948" y="229485"/>
            <a:ext cx="7376604" cy="9826324"/>
            <a:chOff x="0" y="0"/>
            <a:chExt cx="1208297" cy="1609564"/>
          </a:xfrm>
        </p:grpSpPr>
        <p:sp>
          <p:nvSpPr>
            <p:cNvPr name="Freeform 3" id="3"/>
            <p:cNvSpPr/>
            <p:nvPr/>
          </p:nvSpPr>
          <p:spPr>
            <a:xfrm flipH="false" flipV="false" rot="0">
              <a:off x="0" y="0"/>
              <a:ext cx="1208297" cy="1609564"/>
            </a:xfrm>
            <a:custGeom>
              <a:avLst/>
              <a:gdLst/>
              <a:ahLst/>
              <a:cxnLst/>
              <a:rect r="r" b="b" t="t" l="l"/>
              <a:pathLst>
                <a:path h="1609564" w="1208297">
                  <a:moveTo>
                    <a:pt x="1083837" y="1609564"/>
                  </a:moveTo>
                  <a:lnTo>
                    <a:pt x="124460" y="1609564"/>
                  </a:lnTo>
                  <a:cubicBezTo>
                    <a:pt x="55880" y="1609564"/>
                    <a:pt x="0" y="1553684"/>
                    <a:pt x="0" y="1485104"/>
                  </a:cubicBezTo>
                  <a:lnTo>
                    <a:pt x="0" y="124460"/>
                  </a:lnTo>
                  <a:cubicBezTo>
                    <a:pt x="0" y="55880"/>
                    <a:pt x="55880" y="0"/>
                    <a:pt x="124460" y="0"/>
                  </a:cubicBezTo>
                  <a:lnTo>
                    <a:pt x="1083837" y="0"/>
                  </a:lnTo>
                  <a:cubicBezTo>
                    <a:pt x="1152417" y="0"/>
                    <a:pt x="1208297" y="55880"/>
                    <a:pt x="1208297" y="124460"/>
                  </a:cubicBezTo>
                  <a:lnTo>
                    <a:pt x="1208297" y="1485104"/>
                  </a:lnTo>
                  <a:cubicBezTo>
                    <a:pt x="1208297" y="1553684"/>
                    <a:pt x="1152417" y="1609564"/>
                    <a:pt x="1083837" y="1609564"/>
                  </a:cubicBezTo>
                  <a:close/>
                </a:path>
              </a:pathLst>
            </a:custGeom>
            <a:solidFill>
              <a:srgbClr val="DBDCDC"/>
            </a:solidFill>
          </p:spPr>
        </p:sp>
      </p:grpSp>
      <p:grpSp>
        <p:nvGrpSpPr>
          <p:cNvPr name="Group 4" id="4"/>
          <p:cNvGrpSpPr/>
          <p:nvPr/>
        </p:nvGrpSpPr>
        <p:grpSpPr>
          <a:xfrm rot="0">
            <a:off x="6419378" y="9343707"/>
            <a:ext cx="470732" cy="239358"/>
            <a:chOff x="0" y="0"/>
            <a:chExt cx="627643" cy="319144"/>
          </a:xfrm>
        </p:grpSpPr>
        <p:grpSp>
          <p:nvGrpSpPr>
            <p:cNvPr name="Group 5" id="5"/>
            <p:cNvGrpSpPr/>
            <p:nvPr/>
          </p:nvGrpSpPr>
          <p:grpSpPr>
            <a:xfrm rot="0">
              <a:off x="0" y="0"/>
              <a:ext cx="627643" cy="319144"/>
              <a:chOff x="0" y="0"/>
              <a:chExt cx="3763941" cy="1913890"/>
            </a:xfrm>
          </p:grpSpPr>
          <p:sp>
            <p:nvSpPr>
              <p:cNvPr name="Freeform 6" id="6"/>
              <p:cNvSpPr/>
              <p:nvPr/>
            </p:nvSpPr>
            <p:spPr>
              <a:xfrm flipH="false" flipV="false" rot="0">
                <a:off x="0" y="0"/>
                <a:ext cx="3763941" cy="1913890"/>
              </a:xfrm>
              <a:custGeom>
                <a:avLst/>
                <a:gdLst/>
                <a:ahLst/>
                <a:cxnLst/>
                <a:rect r="r" b="b" t="t" l="l"/>
                <a:pathLst>
                  <a:path h="1913890" w="3763941">
                    <a:moveTo>
                      <a:pt x="3763941" y="956945"/>
                    </a:moveTo>
                    <a:cubicBezTo>
                      <a:pt x="3763941" y="1485392"/>
                      <a:pt x="3335570" y="1913890"/>
                      <a:pt x="2806996" y="1913890"/>
                    </a:cubicBezTo>
                    <a:lnTo>
                      <a:pt x="956945" y="1913890"/>
                    </a:lnTo>
                    <a:cubicBezTo>
                      <a:pt x="428371" y="1913890"/>
                      <a:pt x="0" y="1485392"/>
                      <a:pt x="0" y="956945"/>
                    </a:cubicBezTo>
                    <a:cubicBezTo>
                      <a:pt x="0" y="428371"/>
                      <a:pt x="428371" y="0"/>
                      <a:pt x="956945" y="0"/>
                    </a:cubicBezTo>
                    <a:lnTo>
                      <a:pt x="2806996" y="0"/>
                    </a:lnTo>
                    <a:cubicBezTo>
                      <a:pt x="3335443" y="0"/>
                      <a:pt x="3763941" y="428371"/>
                      <a:pt x="3763941" y="956945"/>
                    </a:cubicBezTo>
                    <a:close/>
                  </a:path>
                </a:pathLst>
              </a:custGeom>
              <a:solidFill>
                <a:srgbClr val="FFFFFF"/>
              </a:solidFill>
            </p:spPr>
          </p:sp>
        </p:grpSp>
        <p:grpSp>
          <p:nvGrpSpPr>
            <p:cNvPr name="Group 7" id="7"/>
            <p:cNvGrpSpPr/>
            <p:nvPr/>
          </p:nvGrpSpPr>
          <p:grpSpPr>
            <a:xfrm rot="0">
              <a:off x="313822" y="20591"/>
              <a:ext cx="277962" cy="277962"/>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9606A"/>
              </a:solidFill>
            </p:spPr>
          </p:sp>
        </p:grpSp>
      </p:grpSp>
      <p:sp>
        <p:nvSpPr>
          <p:cNvPr name="Freeform 9" id="9"/>
          <p:cNvSpPr/>
          <p:nvPr/>
        </p:nvSpPr>
        <p:spPr>
          <a:xfrm flipH="false" flipV="false" rot="0">
            <a:off x="1028700" y="1028700"/>
            <a:ext cx="255713" cy="63928"/>
          </a:xfrm>
          <a:custGeom>
            <a:avLst/>
            <a:gdLst/>
            <a:ahLst/>
            <a:cxnLst/>
            <a:rect r="r" b="b" t="t" l="l"/>
            <a:pathLst>
              <a:path h="63928" w="255713">
                <a:moveTo>
                  <a:pt x="0" y="0"/>
                </a:moveTo>
                <a:lnTo>
                  <a:pt x="255713" y="0"/>
                </a:lnTo>
                <a:lnTo>
                  <a:pt x="255713" y="63928"/>
                </a:lnTo>
                <a:lnTo>
                  <a:pt x="0" y="639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8523474" y="4622413"/>
            <a:ext cx="6962373" cy="5327472"/>
          </a:xfrm>
          <a:custGeom>
            <a:avLst/>
            <a:gdLst/>
            <a:ahLst/>
            <a:cxnLst/>
            <a:rect r="r" b="b" t="t" l="l"/>
            <a:pathLst>
              <a:path h="5327472" w="6962373">
                <a:moveTo>
                  <a:pt x="0" y="0"/>
                </a:moveTo>
                <a:lnTo>
                  <a:pt x="6962373" y="0"/>
                </a:lnTo>
                <a:lnTo>
                  <a:pt x="6962373" y="5327472"/>
                </a:lnTo>
                <a:lnTo>
                  <a:pt x="0" y="5327472"/>
                </a:lnTo>
                <a:lnTo>
                  <a:pt x="0" y="0"/>
                </a:lnTo>
                <a:close/>
              </a:path>
            </a:pathLst>
          </a:custGeom>
          <a:blipFill>
            <a:blip r:embed="rId4"/>
            <a:stretch>
              <a:fillRect l="0" t="-1143" r="0" b="-1143"/>
            </a:stretch>
          </a:blipFill>
        </p:spPr>
      </p:sp>
      <p:sp>
        <p:nvSpPr>
          <p:cNvPr name="TextBox 11" id="11"/>
          <p:cNvSpPr txBox="true"/>
          <p:nvPr/>
        </p:nvSpPr>
        <p:spPr>
          <a:xfrm rot="0">
            <a:off x="1137010" y="4307000"/>
            <a:ext cx="5753100" cy="1285875"/>
          </a:xfrm>
          <a:prstGeom prst="rect">
            <a:avLst/>
          </a:prstGeom>
        </p:spPr>
        <p:txBody>
          <a:bodyPr anchor="t" rtlCol="false" tIns="0" lIns="0" bIns="0" rIns="0">
            <a:spAutoFit/>
          </a:bodyPr>
          <a:lstStyle/>
          <a:p>
            <a:pPr algn="l" marL="0" indent="0" lvl="0">
              <a:lnSpc>
                <a:spcPts val="5169"/>
              </a:lnSpc>
              <a:spcBef>
                <a:spcPct val="0"/>
              </a:spcBef>
            </a:pPr>
            <a:r>
              <a:rPr lang="en-US" b="true" sz="4307">
                <a:solidFill>
                  <a:srgbClr val="111111"/>
                </a:solidFill>
                <a:latin typeface="Open Sauce Semi-Bold"/>
                <a:ea typeface="Open Sauce Semi-Bold"/>
                <a:cs typeface="Open Sauce Semi-Bold"/>
                <a:sym typeface="Open Sauce Semi-Bold"/>
              </a:rPr>
              <a:t>About the Target Variable</a:t>
            </a:r>
          </a:p>
        </p:txBody>
      </p:sp>
      <p:grpSp>
        <p:nvGrpSpPr>
          <p:cNvPr name="Group 12" id="12"/>
          <p:cNvGrpSpPr/>
          <p:nvPr/>
        </p:nvGrpSpPr>
        <p:grpSpPr>
          <a:xfrm rot="0">
            <a:off x="8456664" y="457495"/>
            <a:ext cx="3316396" cy="1206339"/>
            <a:chOff x="0" y="0"/>
            <a:chExt cx="4421862" cy="1608451"/>
          </a:xfrm>
        </p:grpSpPr>
        <p:sp>
          <p:nvSpPr>
            <p:cNvPr name="TextBox 13" id="13"/>
            <p:cNvSpPr txBox="true"/>
            <p:nvPr/>
          </p:nvSpPr>
          <p:spPr>
            <a:xfrm rot="0">
              <a:off x="0" y="-38100"/>
              <a:ext cx="4421862" cy="433335"/>
            </a:xfrm>
            <a:prstGeom prst="rect">
              <a:avLst/>
            </a:prstGeom>
          </p:spPr>
          <p:txBody>
            <a:bodyPr anchor="t" rtlCol="false" tIns="0" lIns="0" bIns="0" rIns="0">
              <a:spAutoFit/>
            </a:bodyPr>
            <a:lstStyle/>
            <a:p>
              <a:pPr algn="l" marL="0" indent="0" lvl="0">
                <a:lnSpc>
                  <a:spcPts val="2805"/>
                </a:lnSpc>
                <a:spcBef>
                  <a:spcPct val="0"/>
                </a:spcBef>
              </a:pPr>
              <a:r>
                <a:rPr lang="en-US" b="true" sz="2003">
                  <a:solidFill>
                    <a:srgbClr val="111111"/>
                  </a:solidFill>
                  <a:latin typeface="Open Sauce Bold"/>
                  <a:ea typeface="Open Sauce Bold"/>
                  <a:cs typeface="Open Sauce Bold"/>
                  <a:sym typeface="Open Sauce Bold"/>
                </a:rPr>
                <a:t>TARGET VARIABLE</a:t>
              </a:r>
            </a:p>
          </p:txBody>
        </p:sp>
        <p:sp>
          <p:nvSpPr>
            <p:cNvPr name="TextBox 14" id="14"/>
            <p:cNvSpPr txBox="true"/>
            <p:nvPr/>
          </p:nvSpPr>
          <p:spPr>
            <a:xfrm rot="0">
              <a:off x="0" y="712026"/>
              <a:ext cx="4421862" cy="896426"/>
            </a:xfrm>
            <a:prstGeom prst="rect">
              <a:avLst/>
            </a:prstGeom>
          </p:spPr>
          <p:txBody>
            <a:bodyPr anchor="t" rtlCol="false" tIns="0" lIns="0" bIns="0" rIns="0">
              <a:spAutoFit/>
            </a:bodyPr>
            <a:lstStyle/>
            <a:p>
              <a:pPr algn="l">
                <a:lnSpc>
                  <a:spcPts val="2804"/>
                </a:lnSpc>
              </a:pPr>
              <a:r>
                <a:rPr lang="en-US" sz="2003">
                  <a:solidFill>
                    <a:srgbClr val="111111"/>
                  </a:solidFill>
                  <a:latin typeface="Open Sauce"/>
                  <a:ea typeface="Open Sauce"/>
                  <a:cs typeface="Open Sauce"/>
                  <a:sym typeface="Open Sauce"/>
                </a:rPr>
                <a:t>    IsStatBarred</a:t>
              </a:r>
            </a:p>
            <a:p>
              <a:pPr algn="l" marL="0" indent="0" lvl="0">
                <a:lnSpc>
                  <a:spcPts val="2804"/>
                </a:lnSpc>
              </a:pPr>
            </a:p>
          </p:txBody>
        </p:sp>
      </p:grpSp>
      <p:grpSp>
        <p:nvGrpSpPr>
          <p:cNvPr name="Group 15" id="15"/>
          <p:cNvGrpSpPr/>
          <p:nvPr/>
        </p:nvGrpSpPr>
        <p:grpSpPr>
          <a:xfrm rot="0">
            <a:off x="13269337" y="457495"/>
            <a:ext cx="3056247" cy="1439337"/>
            <a:chOff x="0" y="0"/>
            <a:chExt cx="4074996" cy="1919115"/>
          </a:xfrm>
        </p:grpSpPr>
        <p:sp>
          <p:nvSpPr>
            <p:cNvPr name="TextBox 16" id="16"/>
            <p:cNvSpPr txBox="true"/>
            <p:nvPr/>
          </p:nvSpPr>
          <p:spPr>
            <a:xfrm rot="0">
              <a:off x="0" y="-28575"/>
              <a:ext cx="4074996" cy="829643"/>
            </a:xfrm>
            <a:prstGeom prst="rect">
              <a:avLst/>
            </a:prstGeom>
          </p:spPr>
          <p:txBody>
            <a:bodyPr anchor="t" rtlCol="false" tIns="0" lIns="0" bIns="0" rIns="0">
              <a:spAutoFit/>
            </a:bodyPr>
            <a:lstStyle/>
            <a:p>
              <a:pPr algn="l" marL="0" indent="0" lvl="0">
                <a:lnSpc>
                  <a:spcPts val="2584"/>
                </a:lnSpc>
                <a:spcBef>
                  <a:spcPct val="0"/>
                </a:spcBef>
              </a:pPr>
              <a:r>
                <a:rPr lang="en-US" b="true" sz="1846">
                  <a:solidFill>
                    <a:srgbClr val="111111"/>
                  </a:solidFill>
                  <a:latin typeface="Open Sauce Bold"/>
                  <a:ea typeface="Open Sauce Bold"/>
                  <a:cs typeface="Open Sauce Bold"/>
                  <a:sym typeface="Open Sauce Bold"/>
                </a:rPr>
                <a:t>TARGET VARIABLE CLASSES</a:t>
              </a:r>
            </a:p>
          </p:txBody>
        </p:sp>
        <p:sp>
          <p:nvSpPr>
            <p:cNvPr name="TextBox 17" id="17"/>
            <p:cNvSpPr txBox="true"/>
            <p:nvPr/>
          </p:nvSpPr>
          <p:spPr>
            <a:xfrm rot="0">
              <a:off x="0" y="1099545"/>
              <a:ext cx="4074996" cy="819571"/>
            </a:xfrm>
            <a:prstGeom prst="rect">
              <a:avLst/>
            </a:prstGeom>
          </p:spPr>
          <p:txBody>
            <a:bodyPr anchor="t" rtlCol="false" tIns="0" lIns="0" bIns="0" rIns="0">
              <a:spAutoFit/>
            </a:bodyPr>
            <a:lstStyle/>
            <a:p>
              <a:pPr algn="l">
                <a:lnSpc>
                  <a:spcPts val="2584"/>
                </a:lnSpc>
              </a:pPr>
              <a:r>
                <a:rPr lang="en-US" sz="1846">
                  <a:solidFill>
                    <a:srgbClr val="111111"/>
                  </a:solidFill>
                  <a:latin typeface="Open Sauce"/>
                  <a:ea typeface="Open Sauce"/>
                  <a:cs typeface="Open Sauce"/>
                  <a:sym typeface="Open Sauce"/>
                </a:rPr>
                <a:t>Y - 56777 (70%)</a:t>
              </a:r>
            </a:p>
            <a:p>
              <a:pPr algn="l" marL="0" indent="0" lvl="0">
                <a:lnSpc>
                  <a:spcPts val="2584"/>
                </a:lnSpc>
              </a:pPr>
              <a:r>
                <a:rPr lang="en-US" sz="1846">
                  <a:solidFill>
                    <a:srgbClr val="111111"/>
                  </a:solidFill>
                  <a:latin typeface="Open Sauce"/>
                  <a:ea typeface="Open Sauce"/>
                  <a:cs typeface="Open Sauce"/>
                  <a:sym typeface="Open Sauce"/>
                </a:rPr>
                <a:t>N - 24508 (30%)</a:t>
              </a:r>
            </a:p>
          </p:txBody>
        </p:sp>
      </p:grpSp>
      <p:grpSp>
        <p:nvGrpSpPr>
          <p:cNvPr name="Group 18" id="18"/>
          <p:cNvGrpSpPr/>
          <p:nvPr/>
        </p:nvGrpSpPr>
        <p:grpSpPr>
          <a:xfrm rot="0">
            <a:off x="8456664" y="2221770"/>
            <a:ext cx="7029184" cy="2075705"/>
            <a:chOff x="0" y="0"/>
            <a:chExt cx="9372245" cy="2767607"/>
          </a:xfrm>
        </p:grpSpPr>
        <p:sp>
          <p:nvSpPr>
            <p:cNvPr name="TextBox 19" id="19"/>
            <p:cNvSpPr txBox="true"/>
            <p:nvPr/>
          </p:nvSpPr>
          <p:spPr>
            <a:xfrm rot="0">
              <a:off x="0" y="-28575"/>
              <a:ext cx="9372245" cy="397843"/>
            </a:xfrm>
            <a:prstGeom prst="rect">
              <a:avLst/>
            </a:prstGeom>
          </p:spPr>
          <p:txBody>
            <a:bodyPr anchor="t" rtlCol="false" tIns="0" lIns="0" bIns="0" rIns="0">
              <a:spAutoFit/>
            </a:bodyPr>
            <a:lstStyle/>
            <a:p>
              <a:pPr algn="l" marL="0" indent="0" lvl="0">
                <a:lnSpc>
                  <a:spcPts val="2584"/>
                </a:lnSpc>
                <a:spcBef>
                  <a:spcPct val="0"/>
                </a:spcBef>
              </a:pPr>
              <a:r>
                <a:rPr lang="en-US" b="true" sz="1846">
                  <a:solidFill>
                    <a:srgbClr val="111111"/>
                  </a:solidFill>
                  <a:latin typeface="Open Sauce Bold"/>
                  <a:ea typeface="Open Sauce Bold"/>
                  <a:cs typeface="Open Sauce Bold"/>
                  <a:sym typeface="Open Sauce Bold"/>
                </a:rPr>
                <a:t>DESCRIPTION</a:t>
              </a:r>
            </a:p>
          </p:txBody>
        </p:sp>
        <p:sp>
          <p:nvSpPr>
            <p:cNvPr name="TextBox 20" id="20"/>
            <p:cNvSpPr txBox="true"/>
            <p:nvPr/>
          </p:nvSpPr>
          <p:spPr>
            <a:xfrm rot="0">
              <a:off x="0" y="667745"/>
              <a:ext cx="9372245" cy="2099862"/>
            </a:xfrm>
            <a:prstGeom prst="rect">
              <a:avLst/>
            </a:prstGeom>
          </p:spPr>
          <p:txBody>
            <a:bodyPr anchor="t" rtlCol="false" tIns="0" lIns="0" bIns="0" rIns="0">
              <a:spAutoFit/>
            </a:bodyPr>
            <a:lstStyle/>
            <a:p>
              <a:pPr algn="l">
                <a:lnSpc>
                  <a:spcPts val="2584"/>
                </a:lnSpc>
              </a:pPr>
              <a:r>
                <a:rPr lang="en-US" sz="1846">
                  <a:solidFill>
                    <a:srgbClr val="111111"/>
                  </a:solidFill>
                  <a:latin typeface="Open Sauce"/>
                  <a:ea typeface="Open Sauce"/>
                  <a:cs typeface="Open Sauce"/>
                  <a:sym typeface="Open Sauce"/>
                </a:rPr>
                <a:t>Target variable has 2 class</a:t>
              </a:r>
            </a:p>
            <a:p>
              <a:pPr algn="l">
                <a:lnSpc>
                  <a:spcPts val="2584"/>
                </a:lnSpc>
              </a:pPr>
              <a:r>
                <a:rPr lang="en-US" sz="1846">
                  <a:solidFill>
                    <a:srgbClr val="111111"/>
                  </a:solidFill>
                  <a:latin typeface="Open Sauce"/>
                  <a:ea typeface="Open Sauce"/>
                  <a:cs typeface="Open Sauce"/>
                  <a:sym typeface="Open Sauce"/>
                </a:rPr>
                <a:t> - Y mean unbarred </a:t>
              </a:r>
            </a:p>
            <a:p>
              <a:pPr algn="l">
                <a:lnSpc>
                  <a:spcPts val="2584"/>
                </a:lnSpc>
              </a:pPr>
              <a:r>
                <a:rPr lang="en-US" sz="1846">
                  <a:solidFill>
                    <a:srgbClr val="111111"/>
                  </a:solidFill>
                  <a:latin typeface="Open Sauce"/>
                  <a:ea typeface="Open Sauce"/>
                  <a:cs typeface="Open Sauce"/>
                  <a:sym typeface="Open Sauce"/>
                </a:rPr>
                <a:t> - N means unbarred</a:t>
              </a:r>
            </a:p>
            <a:p>
              <a:pPr algn="l" marL="0" indent="0" lvl="0">
                <a:lnSpc>
                  <a:spcPts val="2584"/>
                </a:lnSpc>
              </a:pPr>
              <a:r>
                <a:rPr lang="en-US" sz="1846">
                  <a:solidFill>
                    <a:srgbClr val="111111"/>
                  </a:solidFill>
                  <a:latin typeface="Open Sauce"/>
                  <a:ea typeface="Open Sauce"/>
                  <a:cs typeface="Open Sauce"/>
                  <a:sym typeface="Open Sauce"/>
                </a:rPr>
                <a:t>We can clearly see there is a class imbalance as 70% of the values belongs to class ‘Y’ and 30% to class ‘N’</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921370" y="991777"/>
            <a:ext cx="337930" cy="337930"/>
          </a:xfrm>
          <a:custGeom>
            <a:avLst/>
            <a:gdLst/>
            <a:ahLst/>
            <a:cxnLst/>
            <a:rect r="r" b="b" t="t" l="l"/>
            <a:pathLst>
              <a:path h="337930" w="337930">
                <a:moveTo>
                  <a:pt x="0" y="0"/>
                </a:moveTo>
                <a:lnTo>
                  <a:pt x="337930" y="0"/>
                </a:lnTo>
                <a:lnTo>
                  <a:pt x="337930" y="337930"/>
                </a:lnTo>
                <a:lnTo>
                  <a:pt x="0" y="33793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5487873" y="8753009"/>
            <a:ext cx="481538" cy="481538"/>
            <a:chOff x="0" y="0"/>
            <a:chExt cx="642051" cy="642051"/>
          </a:xfrm>
        </p:grpSpPr>
        <p:grpSp>
          <p:nvGrpSpPr>
            <p:cNvPr name="Group 4" id="4"/>
            <p:cNvGrpSpPr/>
            <p:nvPr/>
          </p:nvGrpSpPr>
          <p:grpSpPr>
            <a:xfrm rot="0">
              <a:off x="0" y="0"/>
              <a:ext cx="642051" cy="642051"/>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9606A"/>
              </a:solidFill>
            </p:spPr>
          </p:sp>
        </p:grpSp>
        <p:sp>
          <p:nvSpPr>
            <p:cNvPr name="Freeform 6" id="6"/>
            <p:cNvSpPr/>
            <p:nvPr/>
          </p:nvSpPr>
          <p:spPr>
            <a:xfrm flipH="false" flipV="false" rot="0">
              <a:off x="175556" y="197377"/>
              <a:ext cx="290938" cy="247298"/>
            </a:xfrm>
            <a:custGeom>
              <a:avLst/>
              <a:gdLst/>
              <a:ahLst/>
              <a:cxnLst/>
              <a:rect r="r" b="b" t="t" l="l"/>
              <a:pathLst>
                <a:path h="247298" w="290938">
                  <a:moveTo>
                    <a:pt x="0" y="0"/>
                  </a:moveTo>
                  <a:lnTo>
                    <a:pt x="290939" y="0"/>
                  </a:lnTo>
                  <a:lnTo>
                    <a:pt x="290939" y="247297"/>
                  </a:lnTo>
                  <a:lnTo>
                    <a:pt x="0" y="24729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grpSp>
        <p:nvGrpSpPr>
          <p:cNvPr name="Group 7" id="7"/>
          <p:cNvGrpSpPr/>
          <p:nvPr/>
        </p:nvGrpSpPr>
        <p:grpSpPr>
          <a:xfrm rot="0">
            <a:off x="16132817" y="8753009"/>
            <a:ext cx="481538" cy="481538"/>
            <a:chOff x="0" y="0"/>
            <a:chExt cx="642051" cy="642051"/>
          </a:xfrm>
        </p:grpSpPr>
        <p:grpSp>
          <p:nvGrpSpPr>
            <p:cNvPr name="Group 8" id="8"/>
            <p:cNvGrpSpPr/>
            <p:nvPr/>
          </p:nvGrpSpPr>
          <p:grpSpPr>
            <a:xfrm rot="0">
              <a:off x="0" y="0"/>
              <a:ext cx="642051" cy="642051"/>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9606A"/>
              </a:solidFill>
            </p:spPr>
          </p:sp>
        </p:grpSp>
        <p:sp>
          <p:nvSpPr>
            <p:cNvPr name="Freeform 10" id="10"/>
            <p:cNvSpPr/>
            <p:nvPr/>
          </p:nvSpPr>
          <p:spPr>
            <a:xfrm flipH="false" flipV="false" rot="0">
              <a:off x="195802" y="197377"/>
              <a:ext cx="250447" cy="256988"/>
            </a:xfrm>
            <a:custGeom>
              <a:avLst/>
              <a:gdLst/>
              <a:ahLst/>
              <a:cxnLst/>
              <a:rect r="r" b="b" t="t" l="l"/>
              <a:pathLst>
                <a:path h="256988" w="250447">
                  <a:moveTo>
                    <a:pt x="0" y="0"/>
                  </a:moveTo>
                  <a:lnTo>
                    <a:pt x="250447" y="0"/>
                  </a:lnTo>
                  <a:lnTo>
                    <a:pt x="250447" y="256988"/>
                  </a:lnTo>
                  <a:lnTo>
                    <a:pt x="0" y="25698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grpSp>
        <p:nvGrpSpPr>
          <p:cNvPr name="Group 11" id="11"/>
          <p:cNvGrpSpPr/>
          <p:nvPr/>
        </p:nvGrpSpPr>
        <p:grpSpPr>
          <a:xfrm rot="0">
            <a:off x="16777762" y="8753009"/>
            <a:ext cx="481538" cy="481538"/>
            <a:chOff x="0" y="0"/>
            <a:chExt cx="642051" cy="642051"/>
          </a:xfrm>
        </p:grpSpPr>
        <p:grpSp>
          <p:nvGrpSpPr>
            <p:cNvPr name="Group 12" id="12"/>
            <p:cNvGrpSpPr/>
            <p:nvPr/>
          </p:nvGrpSpPr>
          <p:grpSpPr>
            <a:xfrm rot="0">
              <a:off x="0" y="0"/>
              <a:ext cx="642051" cy="642051"/>
              <a:chOff x="0" y="0"/>
              <a:chExt cx="6350000" cy="6350000"/>
            </a:xfrm>
          </p:grpSpPr>
          <p:sp>
            <p:nvSpPr>
              <p:cNvPr name="Freeform 13" id="1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9606A"/>
              </a:solidFill>
            </p:spPr>
          </p:sp>
        </p:grpSp>
        <p:sp>
          <p:nvSpPr>
            <p:cNvPr name="Freeform 14" id="14"/>
            <p:cNvSpPr/>
            <p:nvPr/>
          </p:nvSpPr>
          <p:spPr>
            <a:xfrm flipH="false" flipV="false" rot="0">
              <a:off x="205355" y="192503"/>
              <a:ext cx="231341" cy="257046"/>
            </a:xfrm>
            <a:custGeom>
              <a:avLst/>
              <a:gdLst/>
              <a:ahLst/>
              <a:cxnLst/>
              <a:rect r="r" b="b" t="t" l="l"/>
              <a:pathLst>
                <a:path h="257046" w="231341">
                  <a:moveTo>
                    <a:pt x="0" y="0"/>
                  </a:moveTo>
                  <a:lnTo>
                    <a:pt x="231341" y="0"/>
                  </a:lnTo>
                  <a:lnTo>
                    <a:pt x="231341" y="257045"/>
                  </a:lnTo>
                  <a:lnTo>
                    <a:pt x="0" y="25704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sp>
        <p:nvSpPr>
          <p:cNvPr name="Freeform 15" id="15"/>
          <p:cNvSpPr/>
          <p:nvPr/>
        </p:nvSpPr>
        <p:spPr>
          <a:xfrm flipH="false" flipV="false" rot="0">
            <a:off x="1725935" y="1785070"/>
            <a:ext cx="7638530" cy="6716860"/>
          </a:xfrm>
          <a:custGeom>
            <a:avLst/>
            <a:gdLst/>
            <a:ahLst/>
            <a:cxnLst/>
            <a:rect r="r" b="b" t="t" l="l"/>
            <a:pathLst>
              <a:path h="6716860" w="7638530">
                <a:moveTo>
                  <a:pt x="0" y="0"/>
                </a:moveTo>
                <a:lnTo>
                  <a:pt x="7638530" y="0"/>
                </a:lnTo>
                <a:lnTo>
                  <a:pt x="7638530" y="6716860"/>
                </a:lnTo>
                <a:lnTo>
                  <a:pt x="0" y="6716860"/>
                </a:lnTo>
                <a:lnTo>
                  <a:pt x="0" y="0"/>
                </a:lnTo>
                <a:close/>
              </a:path>
            </a:pathLst>
          </a:custGeom>
          <a:blipFill>
            <a:blip r:embed="rId10"/>
            <a:stretch>
              <a:fillRect l="0" t="-6860" r="0" b="-6860"/>
            </a:stretch>
          </a:blipFill>
        </p:spPr>
      </p:sp>
      <p:sp>
        <p:nvSpPr>
          <p:cNvPr name="TextBox 16" id="16"/>
          <p:cNvSpPr txBox="true"/>
          <p:nvPr/>
        </p:nvSpPr>
        <p:spPr>
          <a:xfrm rot="0">
            <a:off x="10836043" y="2859088"/>
            <a:ext cx="6423257" cy="3705225"/>
          </a:xfrm>
          <a:prstGeom prst="rect">
            <a:avLst/>
          </a:prstGeom>
        </p:spPr>
        <p:txBody>
          <a:bodyPr anchor="t" rtlCol="false" tIns="0" lIns="0" bIns="0" rIns="0">
            <a:spAutoFit/>
          </a:bodyPr>
          <a:lstStyle/>
          <a:p>
            <a:pPr algn="l">
              <a:lnSpc>
                <a:spcPts val="5880"/>
              </a:lnSpc>
            </a:pPr>
            <a:r>
              <a:rPr lang="en-US" sz="4900" b="true">
                <a:solidFill>
                  <a:srgbClr val="111111"/>
                </a:solidFill>
                <a:latin typeface="Open Sauce Semi-Bold"/>
                <a:ea typeface="Open Sauce Semi-Bold"/>
                <a:cs typeface="Open Sauce Semi-Bold"/>
                <a:sym typeface="Open Sauce Semi-Bold"/>
              </a:rPr>
              <a:t>EDA, </a:t>
            </a:r>
          </a:p>
          <a:p>
            <a:pPr algn="l">
              <a:lnSpc>
                <a:spcPts val="5880"/>
              </a:lnSpc>
            </a:pPr>
            <a:r>
              <a:rPr lang="en-US" sz="4900" b="true">
                <a:solidFill>
                  <a:srgbClr val="111111"/>
                </a:solidFill>
                <a:latin typeface="Open Sauce Semi-Bold"/>
                <a:ea typeface="Open Sauce Semi-Bold"/>
                <a:cs typeface="Open Sauce Semi-Bold"/>
                <a:sym typeface="Open Sauce Semi-Bold"/>
              </a:rPr>
              <a:t>Feature Engineering </a:t>
            </a:r>
          </a:p>
          <a:p>
            <a:pPr algn="l">
              <a:lnSpc>
                <a:spcPts val="5880"/>
              </a:lnSpc>
            </a:pPr>
            <a:r>
              <a:rPr lang="en-US" sz="4900" b="true">
                <a:solidFill>
                  <a:srgbClr val="111111"/>
                </a:solidFill>
                <a:latin typeface="Open Sauce Semi-Bold"/>
                <a:ea typeface="Open Sauce Semi-Bold"/>
                <a:cs typeface="Open Sauce Semi-Bold"/>
                <a:sym typeface="Open Sauce Semi-Bold"/>
              </a:rPr>
              <a:t>And</a:t>
            </a:r>
          </a:p>
          <a:p>
            <a:pPr algn="l">
              <a:lnSpc>
                <a:spcPts val="5880"/>
              </a:lnSpc>
            </a:pPr>
            <a:r>
              <a:rPr lang="en-US" sz="4900" b="true">
                <a:solidFill>
                  <a:srgbClr val="111111"/>
                </a:solidFill>
                <a:latin typeface="Open Sauce Semi-Bold"/>
                <a:ea typeface="Open Sauce Semi-Bold"/>
                <a:cs typeface="Open Sauce Semi-Bold"/>
                <a:sym typeface="Open Sauce Semi-Bold"/>
              </a:rPr>
              <a:t>Data Preprocessing</a:t>
            </a:r>
          </a:p>
          <a:p>
            <a:pPr algn="l" marL="0" indent="0" lvl="0">
              <a:lnSpc>
                <a:spcPts val="5880"/>
              </a:lnSpc>
              <a:spcBef>
                <a:spcPct val="0"/>
              </a:spcBef>
            </a:pPr>
            <a:r>
              <a:rPr lang="en-US" b="true" sz="4900">
                <a:solidFill>
                  <a:srgbClr val="111111"/>
                </a:solidFill>
                <a:latin typeface="Open Sauce Semi-Bold"/>
                <a:ea typeface="Open Sauce Semi-Bold"/>
                <a:cs typeface="Open Sauce Semi-Bold"/>
                <a:sym typeface="Open Sauce Semi-Bold"/>
              </a:rPr>
              <a:t>Approaches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16948" y="229485"/>
            <a:ext cx="7376604" cy="9826324"/>
            <a:chOff x="0" y="0"/>
            <a:chExt cx="1208297" cy="1609564"/>
          </a:xfrm>
        </p:grpSpPr>
        <p:sp>
          <p:nvSpPr>
            <p:cNvPr name="Freeform 3" id="3"/>
            <p:cNvSpPr/>
            <p:nvPr/>
          </p:nvSpPr>
          <p:spPr>
            <a:xfrm flipH="false" flipV="false" rot="0">
              <a:off x="0" y="0"/>
              <a:ext cx="1208297" cy="1609564"/>
            </a:xfrm>
            <a:custGeom>
              <a:avLst/>
              <a:gdLst/>
              <a:ahLst/>
              <a:cxnLst/>
              <a:rect r="r" b="b" t="t" l="l"/>
              <a:pathLst>
                <a:path h="1609564" w="1208297">
                  <a:moveTo>
                    <a:pt x="1083837" y="1609564"/>
                  </a:moveTo>
                  <a:lnTo>
                    <a:pt x="124460" y="1609564"/>
                  </a:lnTo>
                  <a:cubicBezTo>
                    <a:pt x="55880" y="1609564"/>
                    <a:pt x="0" y="1553684"/>
                    <a:pt x="0" y="1485104"/>
                  </a:cubicBezTo>
                  <a:lnTo>
                    <a:pt x="0" y="124460"/>
                  </a:lnTo>
                  <a:cubicBezTo>
                    <a:pt x="0" y="55880"/>
                    <a:pt x="55880" y="0"/>
                    <a:pt x="124460" y="0"/>
                  </a:cubicBezTo>
                  <a:lnTo>
                    <a:pt x="1083837" y="0"/>
                  </a:lnTo>
                  <a:cubicBezTo>
                    <a:pt x="1152417" y="0"/>
                    <a:pt x="1208297" y="55880"/>
                    <a:pt x="1208297" y="124460"/>
                  </a:cubicBezTo>
                  <a:lnTo>
                    <a:pt x="1208297" y="1485104"/>
                  </a:lnTo>
                  <a:cubicBezTo>
                    <a:pt x="1208297" y="1553684"/>
                    <a:pt x="1152417" y="1609564"/>
                    <a:pt x="1083837" y="1609564"/>
                  </a:cubicBezTo>
                  <a:close/>
                </a:path>
              </a:pathLst>
            </a:custGeom>
            <a:solidFill>
              <a:srgbClr val="DBDCDC"/>
            </a:solidFill>
          </p:spPr>
        </p:sp>
      </p:grpSp>
      <p:grpSp>
        <p:nvGrpSpPr>
          <p:cNvPr name="Group 4" id="4"/>
          <p:cNvGrpSpPr/>
          <p:nvPr/>
        </p:nvGrpSpPr>
        <p:grpSpPr>
          <a:xfrm rot="0">
            <a:off x="6419378" y="9343707"/>
            <a:ext cx="470732" cy="239358"/>
            <a:chOff x="0" y="0"/>
            <a:chExt cx="627643" cy="319144"/>
          </a:xfrm>
        </p:grpSpPr>
        <p:grpSp>
          <p:nvGrpSpPr>
            <p:cNvPr name="Group 5" id="5"/>
            <p:cNvGrpSpPr/>
            <p:nvPr/>
          </p:nvGrpSpPr>
          <p:grpSpPr>
            <a:xfrm rot="0">
              <a:off x="0" y="0"/>
              <a:ext cx="627643" cy="319144"/>
              <a:chOff x="0" y="0"/>
              <a:chExt cx="3763941" cy="1913890"/>
            </a:xfrm>
          </p:grpSpPr>
          <p:sp>
            <p:nvSpPr>
              <p:cNvPr name="Freeform 6" id="6"/>
              <p:cNvSpPr/>
              <p:nvPr/>
            </p:nvSpPr>
            <p:spPr>
              <a:xfrm flipH="false" flipV="false" rot="0">
                <a:off x="0" y="0"/>
                <a:ext cx="3763941" cy="1913890"/>
              </a:xfrm>
              <a:custGeom>
                <a:avLst/>
                <a:gdLst/>
                <a:ahLst/>
                <a:cxnLst/>
                <a:rect r="r" b="b" t="t" l="l"/>
                <a:pathLst>
                  <a:path h="1913890" w="3763941">
                    <a:moveTo>
                      <a:pt x="3763941" y="956945"/>
                    </a:moveTo>
                    <a:cubicBezTo>
                      <a:pt x="3763941" y="1485392"/>
                      <a:pt x="3335570" y="1913890"/>
                      <a:pt x="2806996" y="1913890"/>
                    </a:cubicBezTo>
                    <a:lnTo>
                      <a:pt x="956945" y="1913890"/>
                    </a:lnTo>
                    <a:cubicBezTo>
                      <a:pt x="428371" y="1913890"/>
                      <a:pt x="0" y="1485392"/>
                      <a:pt x="0" y="956945"/>
                    </a:cubicBezTo>
                    <a:cubicBezTo>
                      <a:pt x="0" y="428371"/>
                      <a:pt x="428371" y="0"/>
                      <a:pt x="956945" y="0"/>
                    </a:cubicBezTo>
                    <a:lnTo>
                      <a:pt x="2806996" y="0"/>
                    </a:lnTo>
                    <a:cubicBezTo>
                      <a:pt x="3335443" y="0"/>
                      <a:pt x="3763941" y="428371"/>
                      <a:pt x="3763941" y="956945"/>
                    </a:cubicBezTo>
                    <a:close/>
                  </a:path>
                </a:pathLst>
              </a:custGeom>
              <a:solidFill>
                <a:srgbClr val="FFFFFF"/>
              </a:solidFill>
            </p:spPr>
          </p:sp>
        </p:grpSp>
        <p:grpSp>
          <p:nvGrpSpPr>
            <p:cNvPr name="Group 7" id="7"/>
            <p:cNvGrpSpPr/>
            <p:nvPr/>
          </p:nvGrpSpPr>
          <p:grpSpPr>
            <a:xfrm rot="0">
              <a:off x="313822" y="20591"/>
              <a:ext cx="277962" cy="277962"/>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9606A"/>
              </a:solidFill>
            </p:spPr>
          </p:sp>
        </p:grpSp>
      </p:grpSp>
      <p:sp>
        <p:nvSpPr>
          <p:cNvPr name="Freeform 9" id="9"/>
          <p:cNvSpPr/>
          <p:nvPr/>
        </p:nvSpPr>
        <p:spPr>
          <a:xfrm flipH="false" flipV="false" rot="0">
            <a:off x="1028700" y="1028700"/>
            <a:ext cx="255713" cy="63928"/>
          </a:xfrm>
          <a:custGeom>
            <a:avLst/>
            <a:gdLst/>
            <a:ahLst/>
            <a:cxnLst/>
            <a:rect r="r" b="b" t="t" l="l"/>
            <a:pathLst>
              <a:path h="63928" w="255713">
                <a:moveTo>
                  <a:pt x="0" y="0"/>
                </a:moveTo>
                <a:lnTo>
                  <a:pt x="255713" y="0"/>
                </a:lnTo>
                <a:lnTo>
                  <a:pt x="255713" y="63928"/>
                </a:lnTo>
                <a:lnTo>
                  <a:pt x="0" y="639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0" id="10"/>
          <p:cNvGrpSpPr/>
          <p:nvPr/>
        </p:nvGrpSpPr>
        <p:grpSpPr>
          <a:xfrm rot="0">
            <a:off x="8127117" y="229485"/>
            <a:ext cx="3580465" cy="4361541"/>
            <a:chOff x="0" y="0"/>
            <a:chExt cx="4773954" cy="5815388"/>
          </a:xfrm>
        </p:grpSpPr>
        <p:sp>
          <p:nvSpPr>
            <p:cNvPr name="TextBox 11" id="11"/>
            <p:cNvSpPr txBox="true"/>
            <p:nvPr/>
          </p:nvSpPr>
          <p:spPr>
            <a:xfrm rot="0">
              <a:off x="0" y="-28575"/>
              <a:ext cx="4773954" cy="397843"/>
            </a:xfrm>
            <a:prstGeom prst="rect">
              <a:avLst/>
            </a:prstGeom>
          </p:spPr>
          <p:txBody>
            <a:bodyPr anchor="t" rtlCol="false" tIns="0" lIns="0" bIns="0" rIns="0">
              <a:spAutoFit/>
            </a:bodyPr>
            <a:lstStyle/>
            <a:p>
              <a:pPr algn="l" marL="0" indent="0" lvl="0">
                <a:lnSpc>
                  <a:spcPts val="2584"/>
                </a:lnSpc>
                <a:spcBef>
                  <a:spcPct val="0"/>
                </a:spcBef>
              </a:pPr>
              <a:r>
                <a:rPr lang="en-US" b="true" sz="1846">
                  <a:solidFill>
                    <a:srgbClr val="111111"/>
                  </a:solidFill>
                  <a:latin typeface="Open Sauce Bold"/>
                  <a:ea typeface="Open Sauce Bold"/>
                  <a:cs typeface="Open Sauce Bold"/>
                  <a:sym typeface="Open Sauce Bold"/>
                </a:rPr>
                <a:t>CATEGORICAL FEATURES</a:t>
              </a:r>
            </a:p>
          </p:txBody>
        </p:sp>
        <p:sp>
          <p:nvSpPr>
            <p:cNvPr name="TextBox 12" id="12"/>
            <p:cNvSpPr txBox="true"/>
            <p:nvPr/>
          </p:nvSpPr>
          <p:spPr>
            <a:xfrm rot="0">
              <a:off x="0" y="667745"/>
              <a:ext cx="4773954" cy="5147644"/>
            </a:xfrm>
            <a:prstGeom prst="rect">
              <a:avLst/>
            </a:prstGeom>
          </p:spPr>
          <p:txBody>
            <a:bodyPr anchor="t" rtlCol="false" tIns="0" lIns="0" bIns="0" rIns="0">
              <a:spAutoFit/>
            </a:bodyPr>
            <a:lstStyle/>
            <a:p>
              <a:pPr algn="just" marL="398638" indent="-199319" lvl="1">
                <a:lnSpc>
                  <a:spcPts val="2584"/>
                </a:lnSpc>
                <a:buFont typeface="Arial"/>
                <a:buChar char="•"/>
              </a:pPr>
              <a:r>
                <a:rPr lang="en-US" sz="1846">
                  <a:solidFill>
                    <a:srgbClr val="111111"/>
                  </a:solidFill>
                  <a:latin typeface="Open Sauce"/>
                  <a:ea typeface="Open Sauce"/>
                  <a:cs typeface="Open Sauce"/>
                  <a:sym typeface="Open Sauce"/>
                </a:rPr>
                <a:t>CurrentBalance</a:t>
              </a:r>
            </a:p>
            <a:p>
              <a:pPr algn="just" marL="398638" indent="-199319" lvl="1">
                <a:lnSpc>
                  <a:spcPts val="2584"/>
                </a:lnSpc>
                <a:buFont typeface="Arial"/>
                <a:buChar char="•"/>
              </a:pPr>
              <a:r>
                <a:rPr lang="en-US" sz="1846">
                  <a:solidFill>
                    <a:srgbClr val="111111"/>
                  </a:solidFill>
                  <a:latin typeface="Open Sauce"/>
                  <a:ea typeface="Open Sauce"/>
                  <a:cs typeface="Open Sauce"/>
                  <a:sym typeface="Open Sauce"/>
                </a:rPr>
                <a:t>DebtLoadPrincipal</a:t>
              </a:r>
            </a:p>
            <a:p>
              <a:pPr algn="just" marL="398638" indent="-199319" lvl="1">
                <a:lnSpc>
                  <a:spcPts val="2584"/>
                </a:lnSpc>
                <a:buFont typeface="Arial"/>
                <a:buChar char="•"/>
              </a:pPr>
              <a:r>
                <a:rPr lang="en-US" sz="1846">
                  <a:solidFill>
                    <a:srgbClr val="111111"/>
                  </a:solidFill>
                  <a:latin typeface="Open Sauce"/>
                  <a:ea typeface="Open Sauce"/>
                  <a:cs typeface="Open Sauce"/>
                  <a:sym typeface="Open Sauce"/>
                </a:rPr>
                <a:t>Balanaceatdebt_load</a:t>
              </a:r>
            </a:p>
            <a:p>
              <a:pPr algn="just" marL="398638" indent="-199319" lvl="1">
                <a:lnSpc>
                  <a:spcPts val="2584"/>
                </a:lnSpc>
                <a:buFont typeface="Arial"/>
                <a:buChar char="•"/>
              </a:pPr>
              <a:r>
                <a:rPr lang="en-US" sz="1846">
                  <a:solidFill>
                    <a:srgbClr val="111111"/>
                  </a:solidFill>
                  <a:latin typeface="Open Sauce"/>
                  <a:ea typeface="Open Sauce"/>
                  <a:cs typeface="Open Sauce"/>
                  <a:sym typeface="Open Sauce"/>
                </a:rPr>
                <a:t>ProductOrDebtType</a:t>
              </a:r>
            </a:p>
            <a:p>
              <a:pPr algn="just" marL="398638" indent="-199319" lvl="1">
                <a:lnSpc>
                  <a:spcPts val="2584"/>
                </a:lnSpc>
                <a:buFont typeface="Arial"/>
                <a:buChar char="•"/>
              </a:pPr>
              <a:r>
                <a:rPr lang="en-US" sz="1846">
                  <a:solidFill>
                    <a:srgbClr val="111111"/>
                  </a:solidFill>
                  <a:latin typeface="Open Sauce"/>
                  <a:ea typeface="Open Sauce"/>
                  <a:cs typeface="Open Sauce"/>
                  <a:sym typeface="Open Sauce"/>
                </a:rPr>
                <a:t>CollectionStatus</a:t>
              </a:r>
            </a:p>
            <a:p>
              <a:pPr algn="just" marL="398638" indent="-199319" lvl="1">
                <a:lnSpc>
                  <a:spcPts val="2584"/>
                </a:lnSpc>
                <a:buFont typeface="Arial"/>
                <a:buChar char="•"/>
              </a:pPr>
              <a:r>
                <a:rPr lang="en-US" sz="1846">
                  <a:solidFill>
                    <a:srgbClr val="111111"/>
                  </a:solidFill>
                  <a:latin typeface="Open Sauce"/>
                  <a:ea typeface="Open Sauce"/>
                  <a:cs typeface="Open Sauce"/>
                  <a:sym typeface="Open Sauce"/>
                </a:rPr>
                <a:t>ClosureReason</a:t>
              </a:r>
            </a:p>
            <a:p>
              <a:pPr algn="just" marL="398638" indent="-199319" lvl="1">
                <a:lnSpc>
                  <a:spcPts val="2584"/>
                </a:lnSpc>
                <a:buFont typeface="Arial"/>
                <a:buChar char="•"/>
              </a:pPr>
              <a:r>
                <a:rPr lang="en-US" sz="1846">
                  <a:solidFill>
                    <a:srgbClr val="111111"/>
                  </a:solidFill>
                  <a:latin typeface="Open Sauce"/>
                  <a:ea typeface="Open Sauce"/>
                  <a:cs typeface="Open Sauce"/>
                  <a:sym typeface="Open Sauce"/>
                </a:rPr>
                <a:t>InBankruptcy</a:t>
              </a:r>
            </a:p>
            <a:p>
              <a:pPr algn="just" marL="398638" indent="-199319" lvl="1">
                <a:lnSpc>
                  <a:spcPts val="2584"/>
                </a:lnSpc>
                <a:buFont typeface="Arial"/>
                <a:buChar char="•"/>
              </a:pPr>
              <a:r>
                <a:rPr lang="en-US" sz="1846">
                  <a:solidFill>
                    <a:srgbClr val="111111"/>
                  </a:solidFill>
                  <a:latin typeface="Open Sauce"/>
                  <a:ea typeface="Open Sauce"/>
                  <a:cs typeface="Open Sauce"/>
                  <a:sym typeface="Open Sauce"/>
                </a:rPr>
                <a:t>AccountInsolvencyType</a:t>
              </a:r>
            </a:p>
            <a:p>
              <a:pPr algn="just" marL="398638" indent="-199319" lvl="1">
                <a:lnSpc>
                  <a:spcPts val="2584"/>
                </a:lnSpc>
                <a:buFont typeface="Arial"/>
                <a:buChar char="•"/>
              </a:pPr>
              <a:r>
                <a:rPr lang="en-US" sz="1846">
                  <a:solidFill>
                    <a:srgbClr val="111111"/>
                  </a:solidFill>
                  <a:latin typeface="Open Sauce"/>
                  <a:ea typeface="Open Sauce"/>
                  <a:cs typeface="Open Sauce"/>
                  <a:sym typeface="Open Sauce"/>
                </a:rPr>
                <a:t>CustomerInsolvencyType</a:t>
              </a:r>
            </a:p>
            <a:p>
              <a:pPr algn="just" marL="398638" indent="-199319" lvl="1">
                <a:lnSpc>
                  <a:spcPts val="2584"/>
                </a:lnSpc>
                <a:buFont typeface="Arial"/>
                <a:buChar char="•"/>
              </a:pPr>
              <a:r>
                <a:rPr lang="en-US" sz="1846">
                  <a:solidFill>
                    <a:srgbClr val="111111"/>
                  </a:solidFill>
                  <a:latin typeface="Open Sauce"/>
                  <a:ea typeface="Open Sauce"/>
                  <a:cs typeface="Open Sauce"/>
                  <a:sym typeface="Open Sauce"/>
                </a:rPr>
                <a:t>IsLegal</a:t>
              </a:r>
            </a:p>
            <a:p>
              <a:pPr algn="just" marL="398638" indent="-199319" lvl="1">
                <a:lnSpc>
                  <a:spcPts val="2584"/>
                </a:lnSpc>
                <a:buFont typeface="Arial"/>
                <a:buChar char="•"/>
              </a:pPr>
              <a:r>
                <a:rPr lang="en-US" sz="1846">
                  <a:solidFill>
                    <a:srgbClr val="111111"/>
                  </a:solidFill>
                  <a:latin typeface="Open Sauce"/>
                  <a:ea typeface="Open Sauce"/>
                  <a:cs typeface="Open Sauce"/>
                  <a:sym typeface="Open Sauce"/>
                </a:rPr>
                <a:t>LastPaymentAmount</a:t>
              </a:r>
            </a:p>
            <a:p>
              <a:pPr algn="just" marL="398638" indent="-199319" lvl="1">
                <a:lnSpc>
                  <a:spcPts val="2584"/>
                </a:lnSpc>
                <a:buFont typeface="Arial"/>
                <a:buChar char="•"/>
              </a:pPr>
              <a:r>
                <a:rPr lang="en-US" sz="1846">
                  <a:solidFill>
                    <a:srgbClr val="111111"/>
                  </a:solidFill>
                  <a:latin typeface="Open Sauce"/>
                  <a:ea typeface="Open Sauce"/>
                  <a:cs typeface="Open Sauce"/>
                  <a:sym typeface="Open Sauce"/>
                </a:rPr>
                <a:t>LastPaymentMethod</a:t>
              </a:r>
            </a:p>
          </p:txBody>
        </p:sp>
      </p:grpSp>
      <p:grpSp>
        <p:nvGrpSpPr>
          <p:cNvPr name="Group 13" id="13"/>
          <p:cNvGrpSpPr/>
          <p:nvPr/>
        </p:nvGrpSpPr>
        <p:grpSpPr>
          <a:xfrm rot="0">
            <a:off x="13050608" y="194569"/>
            <a:ext cx="4536577" cy="3801862"/>
            <a:chOff x="0" y="0"/>
            <a:chExt cx="6048769" cy="5069150"/>
          </a:xfrm>
        </p:grpSpPr>
        <p:sp>
          <p:nvSpPr>
            <p:cNvPr name="TextBox 14" id="14"/>
            <p:cNvSpPr txBox="true"/>
            <p:nvPr/>
          </p:nvSpPr>
          <p:spPr>
            <a:xfrm rot="0">
              <a:off x="0" y="-28575"/>
              <a:ext cx="6048769" cy="781827"/>
            </a:xfrm>
            <a:prstGeom prst="rect">
              <a:avLst/>
            </a:prstGeom>
          </p:spPr>
          <p:txBody>
            <a:bodyPr anchor="t" rtlCol="false" tIns="0" lIns="0" bIns="0" rIns="0">
              <a:spAutoFit/>
            </a:bodyPr>
            <a:lstStyle/>
            <a:p>
              <a:pPr algn="l" marL="0" indent="0" lvl="0">
                <a:lnSpc>
                  <a:spcPts val="2461"/>
                </a:lnSpc>
                <a:spcBef>
                  <a:spcPct val="0"/>
                </a:spcBef>
              </a:pPr>
              <a:r>
                <a:rPr lang="en-US" b="true" sz="1758">
                  <a:solidFill>
                    <a:srgbClr val="111111"/>
                  </a:solidFill>
                  <a:latin typeface="Open Sauce Bold"/>
                  <a:ea typeface="Open Sauce Bold"/>
                  <a:cs typeface="Open Sauce Bold"/>
                  <a:sym typeface="Open Sauce Bold"/>
                </a:rPr>
                <a:t>APPROACH USED FOR FEATURE SELECTION</a:t>
              </a:r>
            </a:p>
          </p:txBody>
        </p:sp>
        <p:sp>
          <p:nvSpPr>
            <p:cNvPr name="TextBox 15" id="15"/>
            <p:cNvSpPr txBox="true"/>
            <p:nvPr/>
          </p:nvSpPr>
          <p:spPr>
            <a:xfrm rot="0">
              <a:off x="0" y="1036123"/>
              <a:ext cx="6048769" cy="4033027"/>
            </a:xfrm>
            <a:prstGeom prst="rect">
              <a:avLst/>
            </a:prstGeom>
          </p:spPr>
          <p:txBody>
            <a:bodyPr anchor="t" rtlCol="false" tIns="0" lIns="0" bIns="0" rIns="0">
              <a:spAutoFit/>
            </a:bodyPr>
            <a:lstStyle/>
            <a:p>
              <a:pPr algn="l" marL="379617" indent="-189808" lvl="1">
                <a:lnSpc>
                  <a:spcPts val="2461"/>
                </a:lnSpc>
                <a:buFont typeface="Arial"/>
                <a:buChar char="•"/>
              </a:pPr>
              <a:r>
                <a:rPr lang="en-US" sz="1758">
                  <a:solidFill>
                    <a:srgbClr val="111111"/>
                  </a:solidFill>
                  <a:latin typeface="Open Sauce"/>
                  <a:ea typeface="Open Sauce"/>
                  <a:cs typeface="Open Sauce"/>
                  <a:sym typeface="Open Sauce"/>
                </a:rPr>
                <a:t>Check Missing Value if more than 90% of the values are missing, drop the feature else use imputation techniques to handle missing values.</a:t>
              </a:r>
            </a:p>
            <a:p>
              <a:pPr algn="l" marL="379617" indent="-189808" lvl="1">
                <a:lnSpc>
                  <a:spcPts val="2461"/>
                </a:lnSpc>
                <a:buFont typeface="Arial"/>
                <a:buChar char="•"/>
              </a:pPr>
              <a:r>
                <a:rPr lang="en-US" sz="1758">
                  <a:solidFill>
                    <a:srgbClr val="111111"/>
                  </a:solidFill>
                  <a:latin typeface="Open Sauce"/>
                  <a:ea typeface="Open Sauce"/>
                  <a:cs typeface="Open Sauce"/>
                  <a:sym typeface="Open Sauce"/>
                </a:rPr>
                <a:t>Imputation techniques used are:</a:t>
              </a:r>
            </a:p>
            <a:p>
              <a:pPr algn="l">
                <a:lnSpc>
                  <a:spcPts val="2461"/>
                </a:lnSpc>
              </a:pPr>
              <a:r>
                <a:rPr lang="en-US" sz="1758">
                  <a:solidFill>
                    <a:srgbClr val="111111"/>
                  </a:solidFill>
                  <a:latin typeface="Open Sauce"/>
                  <a:ea typeface="Open Sauce"/>
                  <a:cs typeface="Open Sauce"/>
                  <a:sym typeface="Open Sauce"/>
                </a:rPr>
                <a:t>        - Random Sample Imputation             </a:t>
              </a:r>
            </a:p>
            <a:p>
              <a:pPr algn="l">
                <a:lnSpc>
                  <a:spcPts val="2461"/>
                </a:lnSpc>
              </a:pPr>
              <a:r>
                <a:rPr lang="en-US" sz="1758">
                  <a:solidFill>
                    <a:srgbClr val="111111"/>
                  </a:solidFill>
                  <a:latin typeface="Open Sauce"/>
                  <a:ea typeface="Open Sauce"/>
                  <a:cs typeface="Open Sauce"/>
                  <a:sym typeface="Open Sauce"/>
                </a:rPr>
                <a:t>        - KNN Imputation</a:t>
              </a:r>
            </a:p>
            <a:p>
              <a:pPr algn="l" marL="379617" indent="-189808" lvl="1">
                <a:lnSpc>
                  <a:spcPts val="2461"/>
                </a:lnSpc>
                <a:buFont typeface="Arial"/>
                <a:buChar char="•"/>
              </a:pPr>
              <a:r>
                <a:rPr lang="en-US" sz="1758">
                  <a:solidFill>
                    <a:srgbClr val="111111"/>
                  </a:solidFill>
                  <a:latin typeface="Open Sauce"/>
                  <a:ea typeface="Open Sauce"/>
                  <a:cs typeface="Open Sauce"/>
                  <a:sym typeface="Open Sauce"/>
                </a:rPr>
                <a:t>Observe the count plot with target variable and based upon the diverse disribution select the feature.</a:t>
              </a:r>
            </a:p>
          </p:txBody>
        </p:sp>
      </p:grpSp>
      <p:sp>
        <p:nvSpPr>
          <p:cNvPr name="TextBox 16" id="16"/>
          <p:cNvSpPr txBox="true"/>
          <p:nvPr/>
        </p:nvSpPr>
        <p:spPr>
          <a:xfrm rot="0">
            <a:off x="1028700" y="3984238"/>
            <a:ext cx="5753100" cy="1285875"/>
          </a:xfrm>
          <a:prstGeom prst="rect">
            <a:avLst/>
          </a:prstGeom>
        </p:spPr>
        <p:txBody>
          <a:bodyPr anchor="t" rtlCol="false" tIns="0" lIns="0" bIns="0" rIns="0">
            <a:spAutoFit/>
          </a:bodyPr>
          <a:lstStyle/>
          <a:p>
            <a:pPr algn="l" marL="0" indent="0" lvl="0">
              <a:lnSpc>
                <a:spcPts val="5169"/>
              </a:lnSpc>
              <a:spcBef>
                <a:spcPct val="0"/>
              </a:spcBef>
            </a:pPr>
            <a:r>
              <a:rPr lang="en-US" b="true" sz="4307">
                <a:solidFill>
                  <a:srgbClr val="111111"/>
                </a:solidFill>
                <a:latin typeface="Open Sauce Semi-Bold"/>
                <a:ea typeface="Open Sauce Semi-Bold"/>
                <a:cs typeface="Open Sauce Semi-Bold"/>
                <a:sym typeface="Open Sauce Semi-Bold"/>
              </a:rPr>
              <a:t>Categorical Feature Approach</a:t>
            </a:r>
          </a:p>
        </p:txBody>
      </p:sp>
      <p:grpSp>
        <p:nvGrpSpPr>
          <p:cNvPr name="Group 17" id="17"/>
          <p:cNvGrpSpPr/>
          <p:nvPr/>
        </p:nvGrpSpPr>
        <p:grpSpPr>
          <a:xfrm rot="0">
            <a:off x="8456664" y="4965313"/>
            <a:ext cx="3250919" cy="2994760"/>
            <a:chOff x="0" y="0"/>
            <a:chExt cx="4334559" cy="3993014"/>
          </a:xfrm>
        </p:grpSpPr>
        <p:sp>
          <p:nvSpPr>
            <p:cNvPr name="TextBox 18" id="18"/>
            <p:cNvSpPr txBox="true"/>
            <p:nvPr/>
          </p:nvSpPr>
          <p:spPr>
            <a:xfrm rot="0">
              <a:off x="0" y="-38100"/>
              <a:ext cx="4334559" cy="364829"/>
            </a:xfrm>
            <a:prstGeom prst="rect">
              <a:avLst/>
            </a:prstGeom>
          </p:spPr>
          <p:txBody>
            <a:bodyPr anchor="t" rtlCol="false" tIns="0" lIns="0" bIns="0" rIns="0">
              <a:spAutoFit/>
            </a:bodyPr>
            <a:lstStyle/>
            <a:p>
              <a:pPr algn="l" marL="0" indent="0" lvl="0">
                <a:lnSpc>
                  <a:spcPts val="2318"/>
                </a:lnSpc>
                <a:spcBef>
                  <a:spcPct val="0"/>
                </a:spcBef>
              </a:pPr>
              <a:r>
                <a:rPr lang="en-US" b="true" sz="1656">
                  <a:solidFill>
                    <a:srgbClr val="111111"/>
                  </a:solidFill>
                  <a:latin typeface="Open Sauce Bold"/>
                  <a:ea typeface="Open Sauce Bold"/>
                  <a:cs typeface="Open Sauce Bold"/>
                  <a:sym typeface="Open Sauce Bold"/>
                </a:rPr>
                <a:t>SELECTED FEATURES</a:t>
              </a:r>
            </a:p>
          </p:txBody>
        </p:sp>
        <p:sp>
          <p:nvSpPr>
            <p:cNvPr name="TextBox 19" id="19"/>
            <p:cNvSpPr txBox="true"/>
            <p:nvPr/>
          </p:nvSpPr>
          <p:spPr>
            <a:xfrm rot="0">
              <a:off x="0" y="582007"/>
              <a:ext cx="4334559" cy="3411007"/>
            </a:xfrm>
            <a:prstGeom prst="rect">
              <a:avLst/>
            </a:prstGeom>
          </p:spPr>
          <p:txBody>
            <a:bodyPr anchor="t" rtlCol="false" tIns="0" lIns="0" bIns="0" rIns="0">
              <a:spAutoFit/>
            </a:bodyPr>
            <a:lstStyle/>
            <a:p>
              <a:pPr algn="l" marL="357594" indent="-178797" lvl="1">
                <a:lnSpc>
                  <a:spcPts val="2318"/>
                </a:lnSpc>
                <a:buFont typeface="Arial"/>
                <a:buChar char="•"/>
              </a:pPr>
              <a:r>
                <a:rPr lang="en-US" sz="1656">
                  <a:solidFill>
                    <a:srgbClr val="111111"/>
                  </a:solidFill>
                  <a:latin typeface="Open Sauce"/>
                  <a:ea typeface="Open Sauce"/>
                  <a:cs typeface="Open Sauce"/>
                  <a:sym typeface="Open Sauce"/>
                </a:rPr>
                <a:t>CurrentBalance</a:t>
              </a:r>
            </a:p>
            <a:p>
              <a:pPr algn="l" marL="357594" indent="-178797" lvl="1">
                <a:lnSpc>
                  <a:spcPts val="2318"/>
                </a:lnSpc>
                <a:buFont typeface="Arial"/>
                <a:buChar char="•"/>
              </a:pPr>
              <a:r>
                <a:rPr lang="en-US" sz="1656">
                  <a:solidFill>
                    <a:srgbClr val="111111"/>
                  </a:solidFill>
                  <a:latin typeface="Open Sauce"/>
                  <a:ea typeface="Open Sauce"/>
                  <a:cs typeface="Open Sauce"/>
                  <a:sym typeface="Open Sauce"/>
                </a:rPr>
                <a:t>DebtLoadPrincipal</a:t>
              </a:r>
            </a:p>
            <a:p>
              <a:pPr algn="l" marL="357594" indent="-178797" lvl="1">
                <a:lnSpc>
                  <a:spcPts val="2318"/>
                </a:lnSpc>
                <a:buFont typeface="Arial"/>
                <a:buChar char="•"/>
              </a:pPr>
              <a:r>
                <a:rPr lang="en-US" sz="1656">
                  <a:solidFill>
                    <a:srgbClr val="111111"/>
                  </a:solidFill>
                  <a:latin typeface="Open Sauce"/>
                  <a:ea typeface="Open Sauce"/>
                  <a:cs typeface="Open Sauce"/>
                  <a:sym typeface="Open Sauce"/>
                </a:rPr>
                <a:t>Balanaceatdebt_load</a:t>
              </a:r>
            </a:p>
            <a:p>
              <a:pPr algn="l" marL="357594" indent="-178797" lvl="1">
                <a:lnSpc>
                  <a:spcPts val="2318"/>
                </a:lnSpc>
                <a:buFont typeface="Arial"/>
                <a:buChar char="•"/>
              </a:pPr>
              <a:r>
                <a:rPr lang="en-US" sz="1656">
                  <a:solidFill>
                    <a:srgbClr val="111111"/>
                  </a:solidFill>
                  <a:latin typeface="Open Sauce"/>
                  <a:ea typeface="Open Sauce"/>
                  <a:cs typeface="Open Sauce"/>
                  <a:sym typeface="Open Sauce"/>
                </a:rPr>
                <a:t>ProductOrDebtType</a:t>
              </a:r>
            </a:p>
            <a:p>
              <a:pPr algn="l" marL="357594" indent="-178797" lvl="1">
                <a:lnSpc>
                  <a:spcPts val="2318"/>
                </a:lnSpc>
                <a:buFont typeface="Arial"/>
                <a:buChar char="•"/>
              </a:pPr>
              <a:r>
                <a:rPr lang="en-US" sz="1656">
                  <a:solidFill>
                    <a:srgbClr val="111111"/>
                  </a:solidFill>
                  <a:latin typeface="Open Sauce"/>
                  <a:ea typeface="Open Sauce"/>
                  <a:cs typeface="Open Sauce"/>
                  <a:sym typeface="Open Sauce"/>
                </a:rPr>
                <a:t>CollectionStatus</a:t>
              </a:r>
            </a:p>
            <a:p>
              <a:pPr algn="l" marL="357594" indent="-178797" lvl="1">
                <a:lnSpc>
                  <a:spcPts val="2318"/>
                </a:lnSpc>
                <a:buFont typeface="Arial"/>
                <a:buChar char="•"/>
              </a:pPr>
              <a:r>
                <a:rPr lang="en-US" sz="1656">
                  <a:solidFill>
                    <a:srgbClr val="111111"/>
                  </a:solidFill>
                  <a:latin typeface="Open Sauce"/>
                  <a:ea typeface="Open Sauce"/>
                  <a:cs typeface="Open Sauce"/>
                  <a:sym typeface="Open Sauce"/>
                </a:rPr>
                <a:t>InBankruptcy</a:t>
              </a:r>
            </a:p>
            <a:p>
              <a:pPr algn="l" marL="357594" indent="-178797" lvl="1">
                <a:lnSpc>
                  <a:spcPts val="2318"/>
                </a:lnSpc>
                <a:buFont typeface="Arial"/>
                <a:buChar char="•"/>
              </a:pPr>
              <a:r>
                <a:rPr lang="en-US" sz="1656">
                  <a:solidFill>
                    <a:srgbClr val="111111"/>
                  </a:solidFill>
                  <a:latin typeface="Open Sauce"/>
                  <a:ea typeface="Open Sauce"/>
                  <a:cs typeface="Open Sauce"/>
                  <a:sym typeface="Open Sauce"/>
                </a:rPr>
                <a:t>IsLegal</a:t>
              </a:r>
            </a:p>
            <a:p>
              <a:pPr algn="l" marL="357594" indent="-178797" lvl="1">
                <a:lnSpc>
                  <a:spcPts val="2318"/>
                </a:lnSpc>
                <a:buFont typeface="Arial"/>
                <a:buChar char="•"/>
              </a:pPr>
              <a:r>
                <a:rPr lang="en-US" sz="1656">
                  <a:solidFill>
                    <a:srgbClr val="111111"/>
                  </a:solidFill>
                  <a:latin typeface="Open Sauce"/>
                  <a:ea typeface="Open Sauce"/>
                  <a:cs typeface="Open Sauce"/>
                  <a:sym typeface="Open Sauce"/>
                </a:rPr>
                <a:t>LastPaymentAmount</a:t>
              </a:r>
            </a:p>
            <a:p>
              <a:pPr algn="l" marL="357594" indent="-178797" lvl="1">
                <a:lnSpc>
                  <a:spcPts val="2318"/>
                </a:lnSpc>
                <a:buFont typeface="Arial"/>
                <a:buChar char="•"/>
              </a:pPr>
              <a:r>
                <a:rPr lang="en-US" sz="1656">
                  <a:solidFill>
                    <a:srgbClr val="111111"/>
                  </a:solidFill>
                  <a:latin typeface="Open Sauce"/>
                  <a:ea typeface="Open Sauce"/>
                  <a:cs typeface="Open Sauce"/>
                  <a:sym typeface="Open Sauce"/>
                </a:rPr>
                <a:t>LastPaymentMethod</a:t>
              </a:r>
            </a:p>
          </p:txBody>
        </p:sp>
      </p:grpSp>
      <p:grpSp>
        <p:nvGrpSpPr>
          <p:cNvPr name="Group 20" id="20"/>
          <p:cNvGrpSpPr/>
          <p:nvPr/>
        </p:nvGrpSpPr>
        <p:grpSpPr>
          <a:xfrm rot="0">
            <a:off x="13050608" y="4965313"/>
            <a:ext cx="4370229" cy="1363462"/>
            <a:chOff x="0" y="0"/>
            <a:chExt cx="5826972" cy="1817950"/>
          </a:xfrm>
        </p:grpSpPr>
        <p:sp>
          <p:nvSpPr>
            <p:cNvPr name="TextBox 21" id="21"/>
            <p:cNvSpPr txBox="true"/>
            <p:nvPr/>
          </p:nvSpPr>
          <p:spPr>
            <a:xfrm rot="0">
              <a:off x="0" y="-28575"/>
              <a:ext cx="5826972" cy="375427"/>
            </a:xfrm>
            <a:prstGeom prst="rect">
              <a:avLst/>
            </a:prstGeom>
          </p:spPr>
          <p:txBody>
            <a:bodyPr anchor="t" rtlCol="false" tIns="0" lIns="0" bIns="0" rIns="0">
              <a:spAutoFit/>
            </a:bodyPr>
            <a:lstStyle/>
            <a:p>
              <a:pPr algn="l" marL="0" indent="0" lvl="0">
                <a:lnSpc>
                  <a:spcPts val="2461"/>
                </a:lnSpc>
                <a:spcBef>
                  <a:spcPct val="0"/>
                </a:spcBef>
              </a:pPr>
              <a:r>
                <a:rPr lang="en-US" b="true" sz="1758">
                  <a:solidFill>
                    <a:srgbClr val="111111"/>
                  </a:solidFill>
                  <a:latin typeface="Open Sauce Bold"/>
                  <a:ea typeface="Open Sauce Bold"/>
                  <a:cs typeface="Open Sauce Bold"/>
                  <a:sym typeface="Open Sauce Bold"/>
                </a:rPr>
                <a:t>DROPPED FEATURES</a:t>
              </a:r>
            </a:p>
          </p:txBody>
        </p:sp>
        <p:sp>
          <p:nvSpPr>
            <p:cNvPr name="TextBox 22" id="22"/>
            <p:cNvSpPr txBox="true"/>
            <p:nvPr/>
          </p:nvSpPr>
          <p:spPr>
            <a:xfrm rot="0">
              <a:off x="0" y="629723"/>
              <a:ext cx="5826972" cy="1188227"/>
            </a:xfrm>
            <a:prstGeom prst="rect">
              <a:avLst/>
            </a:prstGeom>
          </p:spPr>
          <p:txBody>
            <a:bodyPr anchor="t" rtlCol="false" tIns="0" lIns="0" bIns="0" rIns="0">
              <a:spAutoFit/>
            </a:bodyPr>
            <a:lstStyle/>
            <a:p>
              <a:pPr algn="l" marL="379617" indent="-189808" lvl="1">
                <a:lnSpc>
                  <a:spcPts val="2461"/>
                </a:lnSpc>
                <a:buFont typeface="Arial"/>
                <a:buChar char="•"/>
              </a:pPr>
              <a:r>
                <a:rPr lang="en-US" sz="1758">
                  <a:solidFill>
                    <a:srgbClr val="111111"/>
                  </a:solidFill>
                  <a:latin typeface="Open Sauce"/>
                  <a:ea typeface="Open Sauce"/>
                  <a:cs typeface="Open Sauce"/>
                  <a:sym typeface="Open Sauce"/>
                </a:rPr>
                <a:t>ClosureReason</a:t>
              </a:r>
            </a:p>
            <a:p>
              <a:pPr algn="l" marL="379617" indent="-189808" lvl="1">
                <a:lnSpc>
                  <a:spcPts val="2461"/>
                </a:lnSpc>
                <a:buFont typeface="Arial"/>
                <a:buChar char="•"/>
              </a:pPr>
              <a:r>
                <a:rPr lang="en-US" sz="1758">
                  <a:solidFill>
                    <a:srgbClr val="111111"/>
                  </a:solidFill>
                  <a:latin typeface="Open Sauce"/>
                  <a:ea typeface="Open Sauce"/>
                  <a:cs typeface="Open Sauce"/>
                  <a:sym typeface="Open Sauce"/>
                </a:rPr>
                <a:t>AccountInsolvencyType</a:t>
              </a:r>
            </a:p>
            <a:p>
              <a:pPr algn="l" marL="379617" indent="-189808" lvl="1">
                <a:lnSpc>
                  <a:spcPts val="2461"/>
                </a:lnSpc>
                <a:buFont typeface="Arial"/>
                <a:buChar char="•"/>
              </a:pPr>
              <a:r>
                <a:rPr lang="en-US" sz="1758">
                  <a:solidFill>
                    <a:srgbClr val="111111"/>
                  </a:solidFill>
                  <a:latin typeface="Open Sauce"/>
                  <a:ea typeface="Open Sauce"/>
                  <a:cs typeface="Open Sauce"/>
                  <a:sym typeface="Open Sauce"/>
                </a:rPr>
                <a:t>CustomerInsolvencyType</a:t>
              </a:r>
            </a:p>
          </p:txBody>
        </p:sp>
      </p:grpSp>
      <p:grpSp>
        <p:nvGrpSpPr>
          <p:cNvPr name="Group 23" id="23"/>
          <p:cNvGrpSpPr/>
          <p:nvPr/>
        </p:nvGrpSpPr>
        <p:grpSpPr>
          <a:xfrm rot="0">
            <a:off x="13050608" y="6658205"/>
            <a:ext cx="4536577" cy="1058662"/>
            <a:chOff x="0" y="0"/>
            <a:chExt cx="6048769" cy="1411550"/>
          </a:xfrm>
        </p:grpSpPr>
        <p:sp>
          <p:nvSpPr>
            <p:cNvPr name="TextBox 24" id="24"/>
            <p:cNvSpPr txBox="true"/>
            <p:nvPr/>
          </p:nvSpPr>
          <p:spPr>
            <a:xfrm rot="0">
              <a:off x="0" y="-28575"/>
              <a:ext cx="6048769" cy="375427"/>
            </a:xfrm>
            <a:prstGeom prst="rect">
              <a:avLst/>
            </a:prstGeom>
          </p:spPr>
          <p:txBody>
            <a:bodyPr anchor="t" rtlCol="false" tIns="0" lIns="0" bIns="0" rIns="0">
              <a:spAutoFit/>
            </a:bodyPr>
            <a:lstStyle/>
            <a:p>
              <a:pPr algn="l" marL="0" indent="0" lvl="0">
                <a:lnSpc>
                  <a:spcPts val="2461"/>
                </a:lnSpc>
                <a:spcBef>
                  <a:spcPct val="0"/>
                </a:spcBef>
              </a:pPr>
              <a:r>
                <a:rPr lang="en-US" b="true" sz="1758">
                  <a:solidFill>
                    <a:srgbClr val="111111"/>
                  </a:solidFill>
                  <a:latin typeface="Open Sauce Bold"/>
                  <a:ea typeface="Open Sauce Bold"/>
                  <a:cs typeface="Open Sauce Bold"/>
                  <a:sym typeface="Open Sauce Bold"/>
                </a:rPr>
                <a:t>REASON FOR DROP</a:t>
              </a:r>
            </a:p>
          </p:txBody>
        </p:sp>
        <p:sp>
          <p:nvSpPr>
            <p:cNvPr name="TextBox 25" id="25"/>
            <p:cNvSpPr txBox="true"/>
            <p:nvPr/>
          </p:nvSpPr>
          <p:spPr>
            <a:xfrm rot="0">
              <a:off x="0" y="629723"/>
              <a:ext cx="6048769" cy="781827"/>
            </a:xfrm>
            <a:prstGeom prst="rect">
              <a:avLst/>
            </a:prstGeom>
          </p:spPr>
          <p:txBody>
            <a:bodyPr anchor="t" rtlCol="false" tIns="0" lIns="0" bIns="0" rIns="0">
              <a:spAutoFit/>
            </a:bodyPr>
            <a:lstStyle/>
            <a:p>
              <a:pPr algn="l" marL="379617" indent="-189808" lvl="1">
                <a:lnSpc>
                  <a:spcPts val="2461"/>
                </a:lnSpc>
                <a:buFont typeface="Arial"/>
                <a:buChar char="•"/>
              </a:pPr>
              <a:r>
                <a:rPr lang="en-US" sz="1758">
                  <a:solidFill>
                    <a:srgbClr val="111111"/>
                  </a:solidFill>
                  <a:latin typeface="Open Sauce"/>
                  <a:ea typeface="Open Sauce"/>
                  <a:cs typeface="Open Sauce"/>
                  <a:sym typeface="Open Sauce"/>
                </a:rPr>
                <a:t>Every feature has more than 95% missing value</a:t>
              </a:r>
            </a:p>
          </p:txBody>
        </p:sp>
      </p:grpSp>
      <p:grpSp>
        <p:nvGrpSpPr>
          <p:cNvPr name="Group 26" id="26"/>
          <p:cNvGrpSpPr/>
          <p:nvPr/>
        </p:nvGrpSpPr>
        <p:grpSpPr>
          <a:xfrm rot="0">
            <a:off x="8456664" y="8331548"/>
            <a:ext cx="3250919" cy="1566010"/>
            <a:chOff x="0" y="0"/>
            <a:chExt cx="4334559" cy="2088014"/>
          </a:xfrm>
        </p:grpSpPr>
        <p:sp>
          <p:nvSpPr>
            <p:cNvPr name="TextBox 27" id="27"/>
            <p:cNvSpPr txBox="true"/>
            <p:nvPr/>
          </p:nvSpPr>
          <p:spPr>
            <a:xfrm rot="0">
              <a:off x="0" y="-38100"/>
              <a:ext cx="4334559" cy="364829"/>
            </a:xfrm>
            <a:prstGeom prst="rect">
              <a:avLst/>
            </a:prstGeom>
          </p:spPr>
          <p:txBody>
            <a:bodyPr anchor="t" rtlCol="false" tIns="0" lIns="0" bIns="0" rIns="0">
              <a:spAutoFit/>
            </a:bodyPr>
            <a:lstStyle/>
            <a:p>
              <a:pPr algn="l" marL="0" indent="0" lvl="0">
                <a:lnSpc>
                  <a:spcPts val="2318"/>
                </a:lnSpc>
                <a:spcBef>
                  <a:spcPct val="0"/>
                </a:spcBef>
              </a:pPr>
              <a:r>
                <a:rPr lang="en-US" b="true" sz="1656">
                  <a:solidFill>
                    <a:srgbClr val="111111"/>
                  </a:solidFill>
                  <a:latin typeface="Open Sauce Bold"/>
                  <a:ea typeface="Open Sauce Bold"/>
                  <a:cs typeface="Open Sauce Bold"/>
                  <a:sym typeface="Open Sauce Bold"/>
                </a:rPr>
                <a:t>REASON FOR SELECTION</a:t>
              </a:r>
            </a:p>
          </p:txBody>
        </p:sp>
        <p:sp>
          <p:nvSpPr>
            <p:cNvPr name="TextBox 28" id="28"/>
            <p:cNvSpPr txBox="true"/>
            <p:nvPr/>
          </p:nvSpPr>
          <p:spPr>
            <a:xfrm rot="0">
              <a:off x="0" y="582007"/>
              <a:ext cx="4334559" cy="1506007"/>
            </a:xfrm>
            <a:prstGeom prst="rect">
              <a:avLst/>
            </a:prstGeom>
          </p:spPr>
          <p:txBody>
            <a:bodyPr anchor="t" rtlCol="false" tIns="0" lIns="0" bIns="0" rIns="0">
              <a:spAutoFit/>
            </a:bodyPr>
            <a:lstStyle/>
            <a:p>
              <a:pPr algn="l" marL="357594" indent="-178797" lvl="1">
                <a:lnSpc>
                  <a:spcPts val="2318"/>
                </a:lnSpc>
                <a:buFont typeface="Arial"/>
                <a:buChar char="•"/>
              </a:pPr>
              <a:r>
                <a:rPr lang="en-US" sz="1656">
                  <a:solidFill>
                    <a:srgbClr val="111111"/>
                  </a:solidFill>
                  <a:latin typeface="Open Sauce"/>
                  <a:ea typeface="Open Sauce"/>
                  <a:cs typeface="Open Sauce"/>
                  <a:sym typeface="Open Sauce"/>
                </a:rPr>
                <a:t>Every column should diverse distribution with both the classes of target varaible</a:t>
              </a:r>
            </a:p>
          </p:txBody>
        </p:sp>
      </p:grpSp>
      <p:grpSp>
        <p:nvGrpSpPr>
          <p:cNvPr name="Group 29" id="29"/>
          <p:cNvGrpSpPr/>
          <p:nvPr/>
        </p:nvGrpSpPr>
        <p:grpSpPr>
          <a:xfrm rot="0">
            <a:off x="13050608" y="8331548"/>
            <a:ext cx="4536577" cy="1058662"/>
            <a:chOff x="0" y="0"/>
            <a:chExt cx="6048769" cy="1411550"/>
          </a:xfrm>
        </p:grpSpPr>
        <p:sp>
          <p:nvSpPr>
            <p:cNvPr name="TextBox 30" id="30"/>
            <p:cNvSpPr txBox="true"/>
            <p:nvPr/>
          </p:nvSpPr>
          <p:spPr>
            <a:xfrm rot="0">
              <a:off x="0" y="-28575"/>
              <a:ext cx="6048769" cy="375427"/>
            </a:xfrm>
            <a:prstGeom prst="rect">
              <a:avLst/>
            </a:prstGeom>
          </p:spPr>
          <p:txBody>
            <a:bodyPr anchor="t" rtlCol="false" tIns="0" lIns="0" bIns="0" rIns="0">
              <a:spAutoFit/>
            </a:bodyPr>
            <a:lstStyle/>
            <a:p>
              <a:pPr algn="l" marL="0" indent="0" lvl="0">
                <a:lnSpc>
                  <a:spcPts val="2461"/>
                </a:lnSpc>
                <a:spcBef>
                  <a:spcPct val="0"/>
                </a:spcBef>
              </a:pPr>
              <a:r>
                <a:rPr lang="en-US" b="true" sz="1758">
                  <a:solidFill>
                    <a:srgbClr val="111111"/>
                  </a:solidFill>
                  <a:latin typeface="Open Sauce Bold"/>
                  <a:ea typeface="Open Sauce Bold"/>
                  <a:cs typeface="Open Sauce Bold"/>
                  <a:sym typeface="Open Sauce Bold"/>
                </a:rPr>
                <a:t>TOTAL FEATURES SELECTED</a:t>
              </a:r>
            </a:p>
          </p:txBody>
        </p:sp>
        <p:sp>
          <p:nvSpPr>
            <p:cNvPr name="TextBox 31" id="31"/>
            <p:cNvSpPr txBox="true"/>
            <p:nvPr/>
          </p:nvSpPr>
          <p:spPr>
            <a:xfrm rot="0">
              <a:off x="0" y="629723"/>
              <a:ext cx="6048769" cy="781827"/>
            </a:xfrm>
            <a:prstGeom prst="rect">
              <a:avLst/>
            </a:prstGeom>
          </p:spPr>
          <p:txBody>
            <a:bodyPr anchor="t" rtlCol="false" tIns="0" lIns="0" bIns="0" rIns="0">
              <a:spAutoFit/>
            </a:bodyPr>
            <a:lstStyle/>
            <a:p>
              <a:pPr algn="l" marL="379617" indent="-189808" lvl="1">
                <a:lnSpc>
                  <a:spcPts val="2461"/>
                </a:lnSpc>
                <a:buFont typeface="Arial"/>
                <a:buChar char="•"/>
              </a:pPr>
              <a:r>
                <a:rPr lang="en-US" sz="1758">
                  <a:solidFill>
                    <a:srgbClr val="111111"/>
                  </a:solidFill>
                  <a:latin typeface="Open Sauce"/>
                  <a:ea typeface="Open Sauce"/>
                  <a:cs typeface="Open Sauce"/>
                  <a:sym typeface="Open Sauce"/>
                </a:rPr>
                <a:t>So out of 12 features 9 are selected for model building</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16948" y="229485"/>
            <a:ext cx="7376604" cy="9826324"/>
            <a:chOff x="0" y="0"/>
            <a:chExt cx="1208297" cy="1609564"/>
          </a:xfrm>
        </p:grpSpPr>
        <p:sp>
          <p:nvSpPr>
            <p:cNvPr name="Freeform 3" id="3"/>
            <p:cNvSpPr/>
            <p:nvPr/>
          </p:nvSpPr>
          <p:spPr>
            <a:xfrm flipH="false" flipV="false" rot="0">
              <a:off x="0" y="0"/>
              <a:ext cx="1208297" cy="1609564"/>
            </a:xfrm>
            <a:custGeom>
              <a:avLst/>
              <a:gdLst/>
              <a:ahLst/>
              <a:cxnLst/>
              <a:rect r="r" b="b" t="t" l="l"/>
              <a:pathLst>
                <a:path h="1609564" w="1208297">
                  <a:moveTo>
                    <a:pt x="1083837" y="1609564"/>
                  </a:moveTo>
                  <a:lnTo>
                    <a:pt x="124460" y="1609564"/>
                  </a:lnTo>
                  <a:cubicBezTo>
                    <a:pt x="55880" y="1609564"/>
                    <a:pt x="0" y="1553684"/>
                    <a:pt x="0" y="1485104"/>
                  </a:cubicBezTo>
                  <a:lnTo>
                    <a:pt x="0" y="124460"/>
                  </a:lnTo>
                  <a:cubicBezTo>
                    <a:pt x="0" y="55880"/>
                    <a:pt x="55880" y="0"/>
                    <a:pt x="124460" y="0"/>
                  </a:cubicBezTo>
                  <a:lnTo>
                    <a:pt x="1083837" y="0"/>
                  </a:lnTo>
                  <a:cubicBezTo>
                    <a:pt x="1152417" y="0"/>
                    <a:pt x="1208297" y="55880"/>
                    <a:pt x="1208297" y="124460"/>
                  </a:cubicBezTo>
                  <a:lnTo>
                    <a:pt x="1208297" y="1485104"/>
                  </a:lnTo>
                  <a:cubicBezTo>
                    <a:pt x="1208297" y="1553684"/>
                    <a:pt x="1152417" y="1609564"/>
                    <a:pt x="1083837" y="1609564"/>
                  </a:cubicBezTo>
                  <a:close/>
                </a:path>
              </a:pathLst>
            </a:custGeom>
            <a:solidFill>
              <a:srgbClr val="DBDCDC"/>
            </a:solidFill>
          </p:spPr>
        </p:sp>
      </p:grpSp>
      <p:grpSp>
        <p:nvGrpSpPr>
          <p:cNvPr name="Group 4" id="4"/>
          <p:cNvGrpSpPr/>
          <p:nvPr/>
        </p:nvGrpSpPr>
        <p:grpSpPr>
          <a:xfrm rot="0">
            <a:off x="6419378" y="9343707"/>
            <a:ext cx="470732" cy="239358"/>
            <a:chOff x="0" y="0"/>
            <a:chExt cx="627643" cy="319144"/>
          </a:xfrm>
        </p:grpSpPr>
        <p:grpSp>
          <p:nvGrpSpPr>
            <p:cNvPr name="Group 5" id="5"/>
            <p:cNvGrpSpPr/>
            <p:nvPr/>
          </p:nvGrpSpPr>
          <p:grpSpPr>
            <a:xfrm rot="0">
              <a:off x="0" y="0"/>
              <a:ext cx="627643" cy="319144"/>
              <a:chOff x="0" y="0"/>
              <a:chExt cx="3763941" cy="1913890"/>
            </a:xfrm>
          </p:grpSpPr>
          <p:sp>
            <p:nvSpPr>
              <p:cNvPr name="Freeform 6" id="6"/>
              <p:cNvSpPr/>
              <p:nvPr/>
            </p:nvSpPr>
            <p:spPr>
              <a:xfrm flipH="false" flipV="false" rot="0">
                <a:off x="0" y="0"/>
                <a:ext cx="3763941" cy="1913890"/>
              </a:xfrm>
              <a:custGeom>
                <a:avLst/>
                <a:gdLst/>
                <a:ahLst/>
                <a:cxnLst/>
                <a:rect r="r" b="b" t="t" l="l"/>
                <a:pathLst>
                  <a:path h="1913890" w="3763941">
                    <a:moveTo>
                      <a:pt x="3763941" y="956945"/>
                    </a:moveTo>
                    <a:cubicBezTo>
                      <a:pt x="3763941" y="1485392"/>
                      <a:pt x="3335570" y="1913890"/>
                      <a:pt x="2806996" y="1913890"/>
                    </a:cubicBezTo>
                    <a:lnTo>
                      <a:pt x="956945" y="1913890"/>
                    </a:lnTo>
                    <a:cubicBezTo>
                      <a:pt x="428371" y="1913890"/>
                      <a:pt x="0" y="1485392"/>
                      <a:pt x="0" y="956945"/>
                    </a:cubicBezTo>
                    <a:cubicBezTo>
                      <a:pt x="0" y="428371"/>
                      <a:pt x="428371" y="0"/>
                      <a:pt x="956945" y="0"/>
                    </a:cubicBezTo>
                    <a:lnTo>
                      <a:pt x="2806996" y="0"/>
                    </a:lnTo>
                    <a:cubicBezTo>
                      <a:pt x="3335443" y="0"/>
                      <a:pt x="3763941" y="428371"/>
                      <a:pt x="3763941" y="956945"/>
                    </a:cubicBezTo>
                    <a:close/>
                  </a:path>
                </a:pathLst>
              </a:custGeom>
              <a:solidFill>
                <a:srgbClr val="FFFFFF"/>
              </a:solidFill>
            </p:spPr>
          </p:sp>
        </p:grpSp>
        <p:grpSp>
          <p:nvGrpSpPr>
            <p:cNvPr name="Group 7" id="7"/>
            <p:cNvGrpSpPr/>
            <p:nvPr/>
          </p:nvGrpSpPr>
          <p:grpSpPr>
            <a:xfrm rot="0">
              <a:off x="313822" y="20591"/>
              <a:ext cx="277962" cy="277962"/>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9606A"/>
              </a:solidFill>
            </p:spPr>
          </p:sp>
        </p:grpSp>
      </p:grpSp>
      <p:sp>
        <p:nvSpPr>
          <p:cNvPr name="Freeform 9" id="9"/>
          <p:cNvSpPr/>
          <p:nvPr/>
        </p:nvSpPr>
        <p:spPr>
          <a:xfrm flipH="false" flipV="false" rot="0">
            <a:off x="1028700" y="1028700"/>
            <a:ext cx="255713" cy="63928"/>
          </a:xfrm>
          <a:custGeom>
            <a:avLst/>
            <a:gdLst/>
            <a:ahLst/>
            <a:cxnLst/>
            <a:rect r="r" b="b" t="t" l="l"/>
            <a:pathLst>
              <a:path h="63928" w="255713">
                <a:moveTo>
                  <a:pt x="0" y="0"/>
                </a:moveTo>
                <a:lnTo>
                  <a:pt x="255713" y="0"/>
                </a:lnTo>
                <a:lnTo>
                  <a:pt x="255713" y="63928"/>
                </a:lnTo>
                <a:lnTo>
                  <a:pt x="0" y="639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0" id="10"/>
          <p:cNvGrpSpPr/>
          <p:nvPr/>
        </p:nvGrpSpPr>
        <p:grpSpPr>
          <a:xfrm rot="0">
            <a:off x="8127117" y="229485"/>
            <a:ext cx="3580465" cy="2418441"/>
            <a:chOff x="0" y="0"/>
            <a:chExt cx="4773954" cy="3224588"/>
          </a:xfrm>
        </p:grpSpPr>
        <p:sp>
          <p:nvSpPr>
            <p:cNvPr name="TextBox 11" id="11"/>
            <p:cNvSpPr txBox="true"/>
            <p:nvPr/>
          </p:nvSpPr>
          <p:spPr>
            <a:xfrm rot="0">
              <a:off x="0" y="-28575"/>
              <a:ext cx="4773954" cy="397843"/>
            </a:xfrm>
            <a:prstGeom prst="rect">
              <a:avLst/>
            </a:prstGeom>
          </p:spPr>
          <p:txBody>
            <a:bodyPr anchor="t" rtlCol="false" tIns="0" lIns="0" bIns="0" rIns="0">
              <a:spAutoFit/>
            </a:bodyPr>
            <a:lstStyle/>
            <a:p>
              <a:pPr algn="l" marL="0" indent="0" lvl="0">
                <a:lnSpc>
                  <a:spcPts val="2584"/>
                </a:lnSpc>
                <a:spcBef>
                  <a:spcPct val="0"/>
                </a:spcBef>
              </a:pPr>
              <a:r>
                <a:rPr lang="en-US" b="true" sz="1846">
                  <a:solidFill>
                    <a:srgbClr val="111111"/>
                  </a:solidFill>
                  <a:latin typeface="Open Sauce Bold"/>
                  <a:ea typeface="Open Sauce Bold"/>
                  <a:cs typeface="Open Sauce Bold"/>
                  <a:sym typeface="Open Sauce Bold"/>
                </a:rPr>
                <a:t>NUMERICAL FEATURES</a:t>
              </a:r>
            </a:p>
          </p:txBody>
        </p:sp>
        <p:sp>
          <p:nvSpPr>
            <p:cNvPr name="TextBox 12" id="12"/>
            <p:cNvSpPr txBox="true"/>
            <p:nvPr/>
          </p:nvSpPr>
          <p:spPr>
            <a:xfrm rot="0">
              <a:off x="0" y="667745"/>
              <a:ext cx="4773954" cy="2556844"/>
            </a:xfrm>
            <a:prstGeom prst="rect">
              <a:avLst/>
            </a:prstGeom>
          </p:spPr>
          <p:txBody>
            <a:bodyPr anchor="t" rtlCol="false" tIns="0" lIns="0" bIns="0" rIns="0">
              <a:spAutoFit/>
            </a:bodyPr>
            <a:lstStyle/>
            <a:p>
              <a:pPr algn="just" marL="398638" indent="-199319" lvl="1">
                <a:lnSpc>
                  <a:spcPts val="2584"/>
                </a:lnSpc>
                <a:buFont typeface="Arial"/>
                <a:buChar char="•"/>
              </a:pPr>
              <a:r>
                <a:rPr lang="en-US" sz="1846">
                  <a:solidFill>
                    <a:srgbClr val="111111"/>
                  </a:solidFill>
                  <a:latin typeface="Open Sauce"/>
                  <a:ea typeface="Open Sauce"/>
                  <a:cs typeface="Open Sauce"/>
                  <a:sym typeface="Open Sauce"/>
                </a:rPr>
                <a:t>PurchasePrice</a:t>
              </a:r>
            </a:p>
            <a:p>
              <a:pPr algn="just" marL="398638" indent="-199319" lvl="1">
                <a:lnSpc>
                  <a:spcPts val="2584"/>
                </a:lnSpc>
                <a:buFont typeface="Arial"/>
                <a:buChar char="•"/>
              </a:pPr>
              <a:r>
                <a:rPr lang="en-US" sz="1846">
                  <a:solidFill>
                    <a:srgbClr val="111111"/>
                  </a:solidFill>
                  <a:latin typeface="Open Sauce"/>
                  <a:ea typeface="Open Sauce"/>
                  <a:cs typeface="Open Sauce"/>
                  <a:sym typeface="Open Sauce"/>
                </a:rPr>
                <a:t>NumLiableParties</a:t>
              </a:r>
            </a:p>
            <a:p>
              <a:pPr algn="just" marL="398638" indent="-199319" lvl="1">
                <a:lnSpc>
                  <a:spcPts val="2584"/>
                </a:lnSpc>
                <a:buFont typeface="Arial"/>
                <a:buChar char="•"/>
              </a:pPr>
              <a:r>
                <a:rPr lang="en-US" sz="1846">
                  <a:solidFill>
                    <a:srgbClr val="111111"/>
                  </a:solidFill>
                  <a:latin typeface="Open Sauce"/>
                  <a:ea typeface="Open Sauce"/>
                  <a:cs typeface="Open Sauce"/>
                  <a:sym typeface="Open Sauce"/>
                </a:rPr>
                <a:t>CustomerAge</a:t>
              </a:r>
            </a:p>
            <a:p>
              <a:pPr algn="just" marL="398638" indent="-199319" lvl="1">
                <a:lnSpc>
                  <a:spcPts val="2584"/>
                </a:lnSpc>
                <a:buFont typeface="Arial"/>
                <a:buChar char="•"/>
              </a:pPr>
              <a:r>
                <a:rPr lang="en-US" sz="1846">
                  <a:solidFill>
                    <a:srgbClr val="111111"/>
                  </a:solidFill>
                  <a:latin typeface="Open Sauce"/>
                  <a:ea typeface="Open Sauce"/>
                  <a:cs typeface="Open Sauce"/>
                  <a:sym typeface="Open Sauce"/>
                </a:rPr>
                <a:t>NumPhones</a:t>
              </a:r>
            </a:p>
            <a:p>
              <a:pPr algn="just" marL="398638" indent="-199319" lvl="1">
                <a:lnSpc>
                  <a:spcPts val="2584"/>
                </a:lnSpc>
                <a:buFont typeface="Arial"/>
                <a:buChar char="•"/>
              </a:pPr>
              <a:r>
                <a:rPr lang="en-US" sz="1846">
                  <a:solidFill>
                    <a:srgbClr val="111111"/>
                  </a:solidFill>
                  <a:latin typeface="Open Sauce"/>
                  <a:ea typeface="Open Sauce"/>
                  <a:cs typeface="Open Sauce"/>
                  <a:sym typeface="Open Sauce"/>
                </a:rPr>
                <a:t>NumEmails</a:t>
              </a:r>
            </a:p>
            <a:p>
              <a:pPr algn="just" marL="398638" indent="-199319" lvl="1">
                <a:lnSpc>
                  <a:spcPts val="2584"/>
                </a:lnSpc>
                <a:buFont typeface="Arial"/>
                <a:buChar char="•"/>
              </a:pPr>
              <a:r>
                <a:rPr lang="en-US" sz="1846">
                  <a:solidFill>
                    <a:srgbClr val="111111"/>
                  </a:solidFill>
                  <a:latin typeface="Open Sauce"/>
                  <a:ea typeface="Open Sauce"/>
                  <a:cs typeface="Open Sauce"/>
                  <a:sym typeface="Open Sauce"/>
                </a:rPr>
                <a:t>NumAddresses</a:t>
              </a:r>
            </a:p>
          </p:txBody>
        </p:sp>
      </p:grpSp>
      <p:grpSp>
        <p:nvGrpSpPr>
          <p:cNvPr name="Group 13" id="13"/>
          <p:cNvGrpSpPr/>
          <p:nvPr/>
        </p:nvGrpSpPr>
        <p:grpSpPr>
          <a:xfrm rot="0">
            <a:off x="13050608" y="194569"/>
            <a:ext cx="4536577" cy="8069062"/>
            <a:chOff x="0" y="0"/>
            <a:chExt cx="6048769" cy="10758750"/>
          </a:xfrm>
        </p:grpSpPr>
        <p:sp>
          <p:nvSpPr>
            <p:cNvPr name="TextBox 14" id="14"/>
            <p:cNvSpPr txBox="true"/>
            <p:nvPr/>
          </p:nvSpPr>
          <p:spPr>
            <a:xfrm rot="0">
              <a:off x="0" y="-28575"/>
              <a:ext cx="6048769" cy="781827"/>
            </a:xfrm>
            <a:prstGeom prst="rect">
              <a:avLst/>
            </a:prstGeom>
          </p:spPr>
          <p:txBody>
            <a:bodyPr anchor="t" rtlCol="false" tIns="0" lIns="0" bIns="0" rIns="0">
              <a:spAutoFit/>
            </a:bodyPr>
            <a:lstStyle/>
            <a:p>
              <a:pPr algn="l" marL="0" indent="0" lvl="0">
                <a:lnSpc>
                  <a:spcPts val="2461"/>
                </a:lnSpc>
                <a:spcBef>
                  <a:spcPct val="0"/>
                </a:spcBef>
              </a:pPr>
              <a:r>
                <a:rPr lang="en-US" b="true" sz="1758">
                  <a:solidFill>
                    <a:srgbClr val="111111"/>
                  </a:solidFill>
                  <a:latin typeface="Open Sauce Bold"/>
                  <a:ea typeface="Open Sauce Bold"/>
                  <a:cs typeface="Open Sauce Bold"/>
                  <a:sym typeface="Open Sauce Bold"/>
                </a:rPr>
                <a:t>APPROACH USED FOR FEATURE SELECTION</a:t>
              </a:r>
            </a:p>
          </p:txBody>
        </p:sp>
        <p:sp>
          <p:nvSpPr>
            <p:cNvPr name="TextBox 15" id="15"/>
            <p:cNvSpPr txBox="true"/>
            <p:nvPr/>
          </p:nvSpPr>
          <p:spPr>
            <a:xfrm rot="0">
              <a:off x="0" y="1036123"/>
              <a:ext cx="6048769" cy="9722627"/>
            </a:xfrm>
            <a:prstGeom prst="rect">
              <a:avLst/>
            </a:prstGeom>
          </p:spPr>
          <p:txBody>
            <a:bodyPr anchor="t" rtlCol="false" tIns="0" lIns="0" bIns="0" rIns="0">
              <a:spAutoFit/>
            </a:bodyPr>
            <a:lstStyle/>
            <a:p>
              <a:pPr algn="l" marL="379617" indent="-189808" lvl="1">
                <a:lnSpc>
                  <a:spcPts val="2461"/>
                </a:lnSpc>
                <a:buFont typeface="Arial"/>
                <a:buChar char="•"/>
              </a:pPr>
              <a:r>
                <a:rPr lang="en-US" sz="1758">
                  <a:solidFill>
                    <a:srgbClr val="111111"/>
                  </a:solidFill>
                  <a:latin typeface="Open Sauce"/>
                  <a:ea typeface="Open Sauce"/>
                  <a:cs typeface="Open Sauce"/>
                  <a:sym typeface="Open Sauce"/>
                </a:rPr>
                <a:t>Check Missing Value if more than 90% of the values are missing, drop the feature else use imputation techniques to handle missing values.</a:t>
              </a:r>
            </a:p>
            <a:p>
              <a:pPr algn="l" marL="379617" indent="-189808" lvl="1">
                <a:lnSpc>
                  <a:spcPts val="2461"/>
                </a:lnSpc>
                <a:buFont typeface="Arial"/>
                <a:buChar char="•"/>
              </a:pPr>
              <a:r>
                <a:rPr lang="en-US" sz="1758">
                  <a:solidFill>
                    <a:srgbClr val="111111"/>
                  </a:solidFill>
                  <a:latin typeface="Open Sauce"/>
                  <a:ea typeface="Open Sauce"/>
                  <a:cs typeface="Open Sauce"/>
                  <a:sym typeface="Open Sauce"/>
                </a:rPr>
                <a:t>Check the individual distribution with KDE plot to select the imputation techniques to fill missing values.</a:t>
              </a:r>
            </a:p>
            <a:p>
              <a:pPr algn="l" marL="379617" indent="-189808" lvl="1">
                <a:lnSpc>
                  <a:spcPts val="2461"/>
                </a:lnSpc>
                <a:buFont typeface="Arial"/>
                <a:buChar char="•"/>
              </a:pPr>
              <a:r>
                <a:rPr lang="en-US" sz="1758">
                  <a:solidFill>
                    <a:srgbClr val="111111"/>
                  </a:solidFill>
                  <a:latin typeface="Open Sauce"/>
                  <a:ea typeface="Open Sauce"/>
                  <a:cs typeface="Open Sauce"/>
                  <a:sym typeface="Open Sauce"/>
                </a:rPr>
                <a:t>Imputation techniques used is Median Imputation as most of the individual distributions are right skewed</a:t>
              </a:r>
            </a:p>
            <a:p>
              <a:pPr algn="l" marL="379617" indent="-189808" lvl="1">
                <a:lnSpc>
                  <a:spcPts val="2461"/>
                </a:lnSpc>
                <a:buFont typeface="Arial"/>
                <a:buChar char="•"/>
              </a:pPr>
              <a:r>
                <a:rPr lang="en-US" sz="1758">
                  <a:solidFill>
                    <a:srgbClr val="111111"/>
                  </a:solidFill>
                  <a:latin typeface="Open Sauce"/>
                  <a:ea typeface="Open Sauce"/>
                  <a:cs typeface="Open Sauce"/>
                  <a:sym typeface="Open Sauce"/>
                </a:rPr>
                <a:t>Additionally for feature </a:t>
              </a:r>
              <a:r>
                <a:rPr lang="en-US" b="true" sz="1758">
                  <a:solidFill>
                    <a:srgbClr val="111111"/>
                  </a:solidFill>
                  <a:latin typeface="Open Sauce Bold"/>
                  <a:ea typeface="Open Sauce Bold"/>
                  <a:cs typeface="Open Sauce Bold"/>
                  <a:sym typeface="Open Sauce Bold"/>
                </a:rPr>
                <a:t>CustomerAge</a:t>
              </a:r>
              <a:r>
                <a:rPr lang="en-US" sz="1758">
                  <a:solidFill>
                    <a:srgbClr val="111111"/>
                  </a:solidFill>
                  <a:latin typeface="Open Sauce"/>
                  <a:ea typeface="Open Sauce"/>
                  <a:cs typeface="Open Sauce"/>
                  <a:sym typeface="Open Sauce"/>
                </a:rPr>
                <a:t> for negative age, absolute values are used and then ages which are less than 20 are replace with median and missing values are also filled with median</a:t>
              </a:r>
            </a:p>
            <a:p>
              <a:pPr algn="l" marL="379617" indent="-189808" lvl="1">
                <a:lnSpc>
                  <a:spcPts val="2461"/>
                </a:lnSpc>
                <a:buFont typeface="Arial"/>
                <a:buChar char="•"/>
              </a:pPr>
              <a:r>
                <a:rPr lang="en-US" sz="1758">
                  <a:solidFill>
                    <a:srgbClr val="111111"/>
                  </a:solidFill>
                  <a:latin typeface="Open Sauce"/>
                  <a:ea typeface="Open Sauce"/>
                  <a:cs typeface="Open Sauce"/>
                  <a:sym typeface="Open Sauce"/>
                </a:rPr>
                <a:t>Relationship with target variable has been observe using 3 things:</a:t>
              </a:r>
            </a:p>
            <a:p>
              <a:pPr algn="l">
                <a:lnSpc>
                  <a:spcPts val="2461"/>
                </a:lnSpc>
              </a:pPr>
              <a:r>
                <a:rPr lang="en-US" sz="1758">
                  <a:solidFill>
                    <a:srgbClr val="111111"/>
                  </a:solidFill>
                  <a:latin typeface="Open Sauce"/>
                  <a:ea typeface="Open Sauce"/>
                  <a:cs typeface="Open Sauce"/>
                  <a:sym typeface="Open Sauce"/>
                </a:rPr>
                <a:t>        - BOX PLOT</a:t>
              </a:r>
            </a:p>
            <a:p>
              <a:pPr algn="l">
                <a:lnSpc>
                  <a:spcPts val="2461"/>
                </a:lnSpc>
              </a:pPr>
              <a:r>
                <a:rPr lang="en-US" sz="1758">
                  <a:solidFill>
                    <a:srgbClr val="111111"/>
                  </a:solidFill>
                  <a:latin typeface="Open Sauce"/>
                  <a:ea typeface="Open Sauce"/>
                  <a:cs typeface="Open Sauce"/>
                  <a:sym typeface="Open Sauce"/>
                </a:rPr>
                <a:t>        - HISTOGRAM</a:t>
              </a:r>
            </a:p>
            <a:p>
              <a:pPr algn="l">
                <a:lnSpc>
                  <a:spcPts val="2461"/>
                </a:lnSpc>
              </a:pPr>
              <a:r>
                <a:rPr lang="en-US" sz="1758">
                  <a:solidFill>
                    <a:srgbClr val="111111"/>
                  </a:solidFill>
                  <a:latin typeface="Open Sauce"/>
                  <a:ea typeface="Open Sauce"/>
                  <a:cs typeface="Open Sauce"/>
                  <a:sym typeface="Open Sauce"/>
                </a:rPr>
                <a:t>        - CORRELATION </a:t>
              </a:r>
            </a:p>
            <a:p>
              <a:pPr algn="l" marL="379617" indent="-189808" lvl="1">
                <a:lnSpc>
                  <a:spcPts val="2461"/>
                </a:lnSpc>
                <a:buFont typeface="Arial"/>
                <a:buChar char="•"/>
              </a:pPr>
              <a:r>
                <a:rPr lang="en-US" sz="1758">
                  <a:solidFill>
                    <a:srgbClr val="111111"/>
                  </a:solidFill>
                  <a:latin typeface="Open Sauce"/>
                  <a:ea typeface="Open Sauce"/>
                  <a:cs typeface="Open Sauce"/>
                  <a:sym typeface="Open Sauce"/>
                </a:rPr>
                <a:t>Based upon the combine observation of all 3 properties feature selection is done.</a:t>
              </a:r>
            </a:p>
          </p:txBody>
        </p:sp>
      </p:grpSp>
      <p:sp>
        <p:nvSpPr>
          <p:cNvPr name="TextBox 16" id="16"/>
          <p:cNvSpPr txBox="true"/>
          <p:nvPr/>
        </p:nvSpPr>
        <p:spPr>
          <a:xfrm rot="0">
            <a:off x="1028700" y="3984238"/>
            <a:ext cx="5753100" cy="1285875"/>
          </a:xfrm>
          <a:prstGeom prst="rect">
            <a:avLst/>
          </a:prstGeom>
        </p:spPr>
        <p:txBody>
          <a:bodyPr anchor="t" rtlCol="false" tIns="0" lIns="0" bIns="0" rIns="0">
            <a:spAutoFit/>
          </a:bodyPr>
          <a:lstStyle/>
          <a:p>
            <a:pPr algn="l" marL="0" indent="0" lvl="0">
              <a:lnSpc>
                <a:spcPts val="5169"/>
              </a:lnSpc>
              <a:spcBef>
                <a:spcPct val="0"/>
              </a:spcBef>
            </a:pPr>
            <a:r>
              <a:rPr lang="en-US" b="true" sz="4307">
                <a:solidFill>
                  <a:srgbClr val="111111"/>
                </a:solidFill>
                <a:latin typeface="Open Sauce Semi-Bold"/>
                <a:ea typeface="Open Sauce Semi-Bold"/>
                <a:cs typeface="Open Sauce Semi-Bold"/>
                <a:sym typeface="Open Sauce Semi-Bold"/>
              </a:rPr>
              <a:t>Numerical Feature Approach</a:t>
            </a:r>
          </a:p>
        </p:txBody>
      </p:sp>
      <p:grpSp>
        <p:nvGrpSpPr>
          <p:cNvPr name="Group 17" id="17"/>
          <p:cNvGrpSpPr/>
          <p:nvPr/>
        </p:nvGrpSpPr>
        <p:grpSpPr>
          <a:xfrm rot="0">
            <a:off x="8127117" y="2884108"/>
            <a:ext cx="3250919" cy="1566010"/>
            <a:chOff x="0" y="0"/>
            <a:chExt cx="4334559" cy="2088014"/>
          </a:xfrm>
        </p:grpSpPr>
        <p:sp>
          <p:nvSpPr>
            <p:cNvPr name="TextBox 18" id="18"/>
            <p:cNvSpPr txBox="true"/>
            <p:nvPr/>
          </p:nvSpPr>
          <p:spPr>
            <a:xfrm rot="0">
              <a:off x="0" y="-38100"/>
              <a:ext cx="4334559" cy="364829"/>
            </a:xfrm>
            <a:prstGeom prst="rect">
              <a:avLst/>
            </a:prstGeom>
          </p:spPr>
          <p:txBody>
            <a:bodyPr anchor="t" rtlCol="false" tIns="0" lIns="0" bIns="0" rIns="0">
              <a:spAutoFit/>
            </a:bodyPr>
            <a:lstStyle/>
            <a:p>
              <a:pPr algn="l" marL="0" indent="0" lvl="0">
                <a:lnSpc>
                  <a:spcPts val="2318"/>
                </a:lnSpc>
                <a:spcBef>
                  <a:spcPct val="0"/>
                </a:spcBef>
              </a:pPr>
              <a:r>
                <a:rPr lang="en-US" b="true" sz="1656">
                  <a:solidFill>
                    <a:srgbClr val="111111"/>
                  </a:solidFill>
                  <a:latin typeface="Open Sauce Bold"/>
                  <a:ea typeface="Open Sauce Bold"/>
                  <a:cs typeface="Open Sauce Bold"/>
                  <a:sym typeface="Open Sauce Bold"/>
                </a:rPr>
                <a:t>SELECTED FEATURES</a:t>
              </a:r>
            </a:p>
          </p:txBody>
        </p:sp>
        <p:sp>
          <p:nvSpPr>
            <p:cNvPr name="TextBox 19" id="19"/>
            <p:cNvSpPr txBox="true"/>
            <p:nvPr/>
          </p:nvSpPr>
          <p:spPr>
            <a:xfrm rot="0">
              <a:off x="0" y="582007"/>
              <a:ext cx="4334559" cy="1506007"/>
            </a:xfrm>
            <a:prstGeom prst="rect">
              <a:avLst/>
            </a:prstGeom>
          </p:spPr>
          <p:txBody>
            <a:bodyPr anchor="t" rtlCol="false" tIns="0" lIns="0" bIns="0" rIns="0">
              <a:spAutoFit/>
            </a:bodyPr>
            <a:lstStyle/>
            <a:p>
              <a:pPr algn="l" marL="357594" indent="-178797" lvl="1">
                <a:lnSpc>
                  <a:spcPts val="2318"/>
                </a:lnSpc>
                <a:buFont typeface="Arial"/>
                <a:buChar char="•"/>
              </a:pPr>
              <a:r>
                <a:rPr lang="en-US" sz="1656">
                  <a:solidFill>
                    <a:srgbClr val="111111"/>
                  </a:solidFill>
                  <a:latin typeface="Open Sauce"/>
                  <a:ea typeface="Open Sauce"/>
                  <a:cs typeface="Open Sauce"/>
                  <a:sym typeface="Open Sauce"/>
                </a:rPr>
                <a:t>PurchasePrice</a:t>
              </a:r>
            </a:p>
            <a:p>
              <a:pPr algn="l" marL="357594" indent="-178797" lvl="1">
                <a:lnSpc>
                  <a:spcPts val="2318"/>
                </a:lnSpc>
                <a:buFont typeface="Arial"/>
                <a:buChar char="•"/>
              </a:pPr>
              <a:r>
                <a:rPr lang="en-US" sz="1656">
                  <a:solidFill>
                    <a:srgbClr val="111111"/>
                  </a:solidFill>
                  <a:latin typeface="Open Sauce"/>
                  <a:ea typeface="Open Sauce"/>
                  <a:cs typeface="Open Sauce"/>
                  <a:sym typeface="Open Sauce"/>
                </a:rPr>
                <a:t>CustomerAge</a:t>
              </a:r>
            </a:p>
            <a:p>
              <a:pPr algn="l" marL="357594" indent="-178797" lvl="1">
                <a:lnSpc>
                  <a:spcPts val="2318"/>
                </a:lnSpc>
                <a:buFont typeface="Arial"/>
                <a:buChar char="•"/>
              </a:pPr>
              <a:r>
                <a:rPr lang="en-US" sz="1656">
                  <a:solidFill>
                    <a:srgbClr val="111111"/>
                  </a:solidFill>
                  <a:latin typeface="Open Sauce"/>
                  <a:ea typeface="Open Sauce"/>
                  <a:cs typeface="Open Sauce"/>
                  <a:sym typeface="Open Sauce"/>
                </a:rPr>
                <a:t>NumPhones</a:t>
              </a:r>
            </a:p>
            <a:p>
              <a:pPr algn="l" marL="357594" indent="-178797" lvl="1">
                <a:lnSpc>
                  <a:spcPts val="2318"/>
                </a:lnSpc>
                <a:buFont typeface="Arial"/>
                <a:buChar char="•"/>
              </a:pPr>
              <a:r>
                <a:rPr lang="en-US" sz="1656">
                  <a:solidFill>
                    <a:srgbClr val="111111"/>
                  </a:solidFill>
                  <a:latin typeface="Open Sauce"/>
                  <a:ea typeface="Open Sauce"/>
                  <a:cs typeface="Open Sauce"/>
                  <a:sym typeface="Open Sauce"/>
                </a:rPr>
                <a:t>NumEmails</a:t>
              </a:r>
            </a:p>
          </p:txBody>
        </p:sp>
      </p:grpSp>
      <p:grpSp>
        <p:nvGrpSpPr>
          <p:cNvPr name="Group 20" id="20"/>
          <p:cNvGrpSpPr/>
          <p:nvPr/>
        </p:nvGrpSpPr>
        <p:grpSpPr>
          <a:xfrm rot="0">
            <a:off x="8127117" y="6925917"/>
            <a:ext cx="4370229" cy="1058662"/>
            <a:chOff x="0" y="0"/>
            <a:chExt cx="5826972" cy="1411550"/>
          </a:xfrm>
        </p:grpSpPr>
        <p:sp>
          <p:nvSpPr>
            <p:cNvPr name="TextBox 21" id="21"/>
            <p:cNvSpPr txBox="true"/>
            <p:nvPr/>
          </p:nvSpPr>
          <p:spPr>
            <a:xfrm rot="0">
              <a:off x="0" y="-28575"/>
              <a:ext cx="5826972" cy="375427"/>
            </a:xfrm>
            <a:prstGeom prst="rect">
              <a:avLst/>
            </a:prstGeom>
          </p:spPr>
          <p:txBody>
            <a:bodyPr anchor="t" rtlCol="false" tIns="0" lIns="0" bIns="0" rIns="0">
              <a:spAutoFit/>
            </a:bodyPr>
            <a:lstStyle/>
            <a:p>
              <a:pPr algn="l" marL="0" indent="0" lvl="0">
                <a:lnSpc>
                  <a:spcPts val="2461"/>
                </a:lnSpc>
                <a:spcBef>
                  <a:spcPct val="0"/>
                </a:spcBef>
              </a:pPr>
              <a:r>
                <a:rPr lang="en-US" b="true" sz="1758">
                  <a:solidFill>
                    <a:srgbClr val="111111"/>
                  </a:solidFill>
                  <a:latin typeface="Open Sauce Bold"/>
                  <a:ea typeface="Open Sauce Bold"/>
                  <a:cs typeface="Open Sauce Bold"/>
                  <a:sym typeface="Open Sauce Bold"/>
                </a:rPr>
                <a:t>DROPPED FEATURES</a:t>
              </a:r>
            </a:p>
          </p:txBody>
        </p:sp>
        <p:sp>
          <p:nvSpPr>
            <p:cNvPr name="TextBox 22" id="22"/>
            <p:cNvSpPr txBox="true"/>
            <p:nvPr/>
          </p:nvSpPr>
          <p:spPr>
            <a:xfrm rot="0">
              <a:off x="0" y="629723"/>
              <a:ext cx="5826972" cy="781827"/>
            </a:xfrm>
            <a:prstGeom prst="rect">
              <a:avLst/>
            </a:prstGeom>
          </p:spPr>
          <p:txBody>
            <a:bodyPr anchor="t" rtlCol="false" tIns="0" lIns="0" bIns="0" rIns="0">
              <a:spAutoFit/>
            </a:bodyPr>
            <a:lstStyle/>
            <a:p>
              <a:pPr algn="l" marL="379617" indent="-189808" lvl="1">
                <a:lnSpc>
                  <a:spcPts val="2461"/>
                </a:lnSpc>
                <a:buFont typeface="Arial"/>
                <a:buChar char="•"/>
              </a:pPr>
              <a:r>
                <a:rPr lang="en-US" sz="1758">
                  <a:solidFill>
                    <a:srgbClr val="111111"/>
                  </a:solidFill>
                  <a:latin typeface="Open Sauce"/>
                  <a:ea typeface="Open Sauce"/>
                  <a:cs typeface="Open Sauce"/>
                  <a:sym typeface="Open Sauce"/>
                </a:rPr>
                <a:t>NumLiableParties</a:t>
              </a:r>
            </a:p>
            <a:p>
              <a:pPr algn="l" marL="379617" indent="-189808" lvl="1">
                <a:lnSpc>
                  <a:spcPts val="2461"/>
                </a:lnSpc>
                <a:buFont typeface="Arial"/>
                <a:buChar char="•"/>
              </a:pPr>
              <a:r>
                <a:rPr lang="en-US" sz="1758">
                  <a:solidFill>
                    <a:srgbClr val="111111"/>
                  </a:solidFill>
                  <a:latin typeface="Open Sauce"/>
                  <a:ea typeface="Open Sauce"/>
                  <a:cs typeface="Open Sauce"/>
                  <a:sym typeface="Open Sauce"/>
                </a:rPr>
                <a:t>NumAddresses</a:t>
              </a:r>
            </a:p>
          </p:txBody>
        </p:sp>
      </p:grpSp>
      <p:grpSp>
        <p:nvGrpSpPr>
          <p:cNvPr name="Group 23" id="23"/>
          <p:cNvGrpSpPr/>
          <p:nvPr/>
        </p:nvGrpSpPr>
        <p:grpSpPr>
          <a:xfrm rot="0">
            <a:off x="8043943" y="8387546"/>
            <a:ext cx="4536577" cy="1668262"/>
            <a:chOff x="0" y="0"/>
            <a:chExt cx="6048769" cy="2224350"/>
          </a:xfrm>
        </p:grpSpPr>
        <p:sp>
          <p:nvSpPr>
            <p:cNvPr name="TextBox 24" id="24"/>
            <p:cNvSpPr txBox="true"/>
            <p:nvPr/>
          </p:nvSpPr>
          <p:spPr>
            <a:xfrm rot="0">
              <a:off x="0" y="-28575"/>
              <a:ext cx="6048769" cy="375427"/>
            </a:xfrm>
            <a:prstGeom prst="rect">
              <a:avLst/>
            </a:prstGeom>
          </p:spPr>
          <p:txBody>
            <a:bodyPr anchor="t" rtlCol="false" tIns="0" lIns="0" bIns="0" rIns="0">
              <a:spAutoFit/>
            </a:bodyPr>
            <a:lstStyle/>
            <a:p>
              <a:pPr algn="l" marL="0" indent="0" lvl="0">
                <a:lnSpc>
                  <a:spcPts val="2461"/>
                </a:lnSpc>
                <a:spcBef>
                  <a:spcPct val="0"/>
                </a:spcBef>
              </a:pPr>
              <a:r>
                <a:rPr lang="en-US" b="true" sz="1758">
                  <a:solidFill>
                    <a:srgbClr val="111111"/>
                  </a:solidFill>
                  <a:latin typeface="Open Sauce Bold"/>
                  <a:ea typeface="Open Sauce Bold"/>
                  <a:cs typeface="Open Sauce Bold"/>
                  <a:sym typeface="Open Sauce Bold"/>
                </a:rPr>
                <a:t>REASON FOR DROP</a:t>
              </a:r>
            </a:p>
          </p:txBody>
        </p:sp>
        <p:sp>
          <p:nvSpPr>
            <p:cNvPr name="TextBox 25" id="25"/>
            <p:cNvSpPr txBox="true"/>
            <p:nvPr/>
          </p:nvSpPr>
          <p:spPr>
            <a:xfrm rot="0">
              <a:off x="0" y="629723"/>
              <a:ext cx="6048769" cy="1594627"/>
            </a:xfrm>
            <a:prstGeom prst="rect">
              <a:avLst/>
            </a:prstGeom>
          </p:spPr>
          <p:txBody>
            <a:bodyPr anchor="t" rtlCol="false" tIns="0" lIns="0" bIns="0" rIns="0">
              <a:spAutoFit/>
            </a:bodyPr>
            <a:lstStyle/>
            <a:p>
              <a:pPr algn="l" marL="379617" indent="-189808" lvl="1">
                <a:lnSpc>
                  <a:spcPts val="2461"/>
                </a:lnSpc>
                <a:buFont typeface="Arial"/>
                <a:buChar char="•"/>
              </a:pPr>
              <a:r>
                <a:rPr lang="en-US" sz="1758">
                  <a:solidFill>
                    <a:srgbClr val="111111"/>
                  </a:solidFill>
                  <a:latin typeface="Open Sauce"/>
                  <a:ea typeface="Open Sauce"/>
                  <a:cs typeface="Open Sauce"/>
                  <a:sym typeface="Open Sauce"/>
                </a:rPr>
                <a:t>Similar distinction and distribution in box plot and histogram between both categories of target variable.</a:t>
              </a:r>
            </a:p>
            <a:p>
              <a:pPr algn="l" marL="379617" indent="-189808" lvl="1">
                <a:lnSpc>
                  <a:spcPts val="2461"/>
                </a:lnSpc>
                <a:buFont typeface="Arial"/>
                <a:buChar char="•"/>
              </a:pPr>
              <a:r>
                <a:rPr lang="en-US" sz="1758">
                  <a:solidFill>
                    <a:srgbClr val="111111"/>
                  </a:solidFill>
                  <a:latin typeface="Open Sauce"/>
                  <a:ea typeface="Open Sauce"/>
                  <a:cs typeface="Open Sauce"/>
                  <a:sym typeface="Open Sauce"/>
                </a:rPr>
                <a:t>Week Correlation with target.</a:t>
              </a:r>
            </a:p>
          </p:txBody>
        </p:sp>
      </p:grpSp>
      <p:grpSp>
        <p:nvGrpSpPr>
          <p:cNvPr name="Group 26" id="26"/>
          <p:cNvGrpSpPr/>
          <p:nvPr/>
        </p:nvGrpSpPr>
        <p:grpSpPr>
          <a:xfrm rot="0">
            <a:off x="8127117" y="4622413"/>
            <a:ext cx="4370229" cy="1851760"/>
            <a:chOff x="0" y="0"/>
            <a:chExt cx="5826972" cy="2469014"/>
          </a:xfrm>
        </p:grpSpPr>
        <p:sp>
          <p:nvSpPr>
            <p:cNvPr name="TextBox 27" id="27"/>
            <p:cNvSpPr txBox="true"/>
            <p:nvPr/>
          </p:nvSpPr>
          <p:spPr>
            <a:xfrm rot="0">
              <a:off x="0" y="-38100"/>
              <a:ext cx="5826972" cy="364829"/>
            </a:xfrm>
            <a:prstGeom prst="rect">
              <a:avLst/>
            </a:prstGeom>
          </p:spPr>
          <p:txBody>
            <a:bodyPr anchor="t" rtlCol="false" tIns="0" lIns="0" bIns="0" rIns="0">
              <a:spAutoFit/>
            </a:bodyPr>
            <a:lstStyle/>
            <a:p>
              <a:pPr algn="l" marL="0" indent="0" lvl="0">
                <a:lnSpc>
                  <a:spcPts val="2318"/>
                </a:lnSpc>
                <a:spcBef>
                  <a:spcPct val="0"/>
                </a:spcBef>
              </a:pPr>
              <a:r>
                <a:rPr lang="en-US" b="true" sz="1656">
                  <a:solidFill>
                    <a:srgbClr val="111111"/>
                  </a:solidFill>
                  <a:latin typeface="Open Sauce Bold"/>
                  <a:ea typeface="Open Sauce Bold"/>
                  <a:cs typeface="Open Sauce Bold"/>
                  <a:sym typeface="Open Sauce Bold"/>
                </a:rPr>
                <a:t>REASON FOR SELECTION</a:t>
              </a:r>
            </a:p>
          </p:txBody>
        </p:sp>
        <p:sp>
          <p:nvSpPr>
            <p:cNvPr name="TextBox 28" id="28"/>
            <p:cNvSpPr txBox="true"/>
            <p:nvPr/>
          </p:nvSpPr>
          <p:spPr>
            <a:xfrm rot="0">
              <a:off x="0" y="582007"/>
              <a:ext cx="5826972" cy="1887007"/>
            </a:xfrm>
            <a:prstGeom prst="rect">
              <a:avLst/>
            </a:prstGeom>
          </p:spPr>
          <p:txBody>
            <a:bodyPr anchor="t" rtlCol="false" tIns="0" lIns="0" bIns="0" rIns="0">
              <a:spAutoFit/>
            </a:bodyPr>
            <a:lstStyle/>
            <a:p>
              <a:pPr algn="l" marL="357594" indent="-178797" lvl="1">
                <a:lnSpc>
                  <a:spcPts val="2318"/>
                </a:lnSpc>
                <a:buFont typeface="Arial"/>
                <a:buChar char="•"/>
              </a:pPr>
              <a:r>
                <a:rPr lang="en-US" sz="1656">
                  <a:solidFill>
                    <a:srgbClr val="111111"/>
                  </a:solidFill>
                  <a:latin typeface="Open Sauce"/>
                  <a:ea typeface="Open Sauce"/>
                  <a:cs typeface="Open Sauce"/>
                  <a:sym typeface="Open Sauce"/>
                </a:rPr>
                <a:t>Clear distinction and highlighed different distribution between 2 categories of target variable in box plot and good histogram</a:t>
              </a:r>
            </a:p>
            <a:p>
              <a:pPr algn="l" marL="357594" indent="-178797" lvl="1">
                <a:lnSpc>
                  <a:spcPts val="2318"/>
                </a:lnSpc>
                <a:buFont typeface="Arial"/>
                <a:buChar char="•"/>
              </a:pPr>
              <a:r>
                <a:rPr lang="en-US" sz="1656">
                  <a:solidFill>
                    <a:srgbClr val="111111"/>
                  </a:solidFill>
                  <a:latin typeface="Open Sauce"/>
                  <a:ea typeface="Open Sauce"/>
                  <a:cs typeface="Open Sauce"/>
                  <a:sym typeface="Open Sauce"/>
                </a:rPr>
                <a:t>Moderate correlation with target.</a:t>
              </a:r>
            </a:p>
          </p:txBody>
        </p:sp>
      </p:grpSp>
      <p:grpSp>
        <p:nvGrpSpPr>
          <p:cNvPr name="Group 29" id="29"/>
          <p:cNvGrpSpPr/>
          <p:nvPr/>
        </p:nvGrpSpPr>
        <p:grpSpPr>
          <a:xfrm rot="0">
            <a:off x="13208514" y="8436323"/>
            <a:ext cx="4536577" cy="1058662"/>
            <a:chOff x="0" y="0"/>
            <a:chExt cx="6048769" cy="1411550"/>
          </a:xfrm>
        </p:grpSpPr>
        <p:sp>
          <p:nvSpPr>
            <p:cNvPr name="TextBox 30" id="30"/>
            <p:cNvSpPr txBox="true"/>
            <p:nvPr/>
          </p:nvSpPr>
          <p:spPr>
            <a:xfrm rot="0">
              <a:off x="0" y="-28575"/>
              <a:ext cx="6048769" cy="375427"/>
            </a:xfrm>
            <a:prstGeom prst="rect">
              <a:avLst/>
            </a:prstGeom>
          </p:spPr>
          <p:txBody>
            <a:bodyPr anchor="t" rtlCol="false" tIns="0" lIns="0" bIns="0" rIns="0">
              <a:spAutoFit/>
            </a:bodyPr>
            <a:lstStyle/>
            <a:p>
              <a:pPr algn="l" marL="0" indent="0" lvl="0">
                <a:lnSpc>
                  <a:spcPts val="2461"/>
                </a:lnSpc>
                <a:spcBef>
                  <a:spcPct val="0"/>
                </a:spcBef>
              </a:pPr>
              <a:r>
                <a:rPr lang="en-US" b="true" sz="1758">
                  <a:solidFill>
                    <a:srgbClr val="111111"/>
                  </a:solidFill>
                  <a:latin typeface="Open Sauce Bold"/>
                  <a:ea typeface="Open Sauce Bold"/>
                  <a:cs typeface="Open Sauce Bold"/>
                  <a:sym typeface="Open Sauce Bold"/>
                </a:rPr>
                <a:t>TOTAL FEATURES SELECTED</a:t>
              </a:r>
            </a:p>
          </p:txBody>
        </p:sp>
        <p:sp>
          <p:nvSpPr>
            <p:cNvPr name="TextBox 31" id="31"/>
            <p:cNvSpPr txBox="true"/>
            <p:nvPr/>
          </p:nvSpPr>
          <p:spPr>
            <a:xfrm rot="0">
              <a:off x="0" y="629723"/>
              <a:ext cx="6048769" cy="781827"/>
            </a:xfrm>
            <a:prstGeom prst="rect">
              <a:avLst/>
            </a:prstGeom>
          </p:spPr>
          <p:txBody>
            <a:bodyPr anchor="t" rtlCol="false" tIns="0" lIns="0" bIns="0" rIns="0">
              <a:spAutoFit/>
            </a:bodyPr>
            <a:lstStyle/>
            <a:p>
              <a:pPr algn="l" marL="379617" indent="-189808" lvl="1">
                <a:lnSpc>
                  <a:spcPts val="2461"/>
                </a:lnSpc>
                <a:buFont typeface="Arial"/>
                <a:buChar char="•"/>
              </a:pPr>
              <a:r>
                <a:rPr lang="en-US" sz="1758">
                  <a:solidFill>
                    <a:srgbClr val="111111"/>
                  </a:solidFill>
                  <a:latin typeface="Open Sauce"/>
                  <a:ea typeface="Open Sauce"/>
                  <a:cs typeface="Open Sauce"/>
                  <a:sym typeface="Open Sauce"/>
                </a:rPr>
                <a:t>So out of 6 features, 4 are selected for model building</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16948" y="229485"/>
            <a:ext cx="7376604" cy="9826324"/>
            <a:chOff x="0" y="0"/>
            <a:chExt cx="1208297" cy="1609564"/>
          </a:xfrm>
        </p:grpSpPr>
        <p:sp>
          <p:nvSpPr>
            <p:cNvPr name="Freeform 3" id="3"/>
            <p:cNvSpPr/>
            <p:nvPr/>
          </p:nvSpPr>
          <p:spPr>
            <a:xfrm flipH="false" flipV="false" rot="0">
              <a:off x="0" y="0"/>
              <a:ext cx="1208297" cy="1609564"/>
            </a:xfrm>
            <a:custGeom>
              <a:avLst/>
              <a:gdLst/>
              <a:ahLst/>
              <a:cxnLst/>
              <a:rect r="r" b="b" t="t" l="l"/>
              <a:pathLst>
                <a:path h="1609564" w="1208297">
                  <a:moveTo>
                    <a:pt x="1083837" y="1609564"/>
                  </a:moveTo>
                  <a:lnTo>
                    <a:pt x="124460" y="1609564"/>
                  </a:lnTo>
                  <a:cubicBezTo>
                    <a:pt x="55880" y="1609564"/>
                    <a:pt x="0" y="1553684"/>
                    <a:pt x="0" y="1485104"/>
                  </a:cubicBezTo>
                  <a:lnTo>
                    <a:pt x="0" y="124460"/>
                  </a:lnTo>
                  <a:cubicBezTo>
                    <a:pt x="0" y="55880"/>
                    <a:pt x="55880" y="0"/>
                    <a:pt x="124460" y="0"/>
                  </a:cubicBezTo>
                  <a:lnTo>
                    <a:pt x="1083837" y="0"/>
                  </a:lnTo>
                  <a:cubicBezTo>
                    <a:pt x="1152417" y="0"/>
                    <a:pt x="1208297" y="55880"/>
                    <a:pt x="1208297" y="124460"/>
                  </a:cubicBezTo>
                  <a:lnTo>
                    <a:pt x="1208297" y="1485104"/>
                  </a:lnTo>
                  <a:cubicBezTo>
                    <a:pt x="1208297" y="1553684"/>
                    <a:pt x="1152417" y="1609564"/>
                    <a:pt x="1083837" y="1609564"/>
                  </a:cubicBezTo>
                  <a:close/>
                </a:path>
              </a:pathLst>
            </a:custGeom>
            <a:solidFill>
              <a:srgbClr val="DBDCDC"/>
            </a:solidFill>
          </p:spPr>
        </p:sp>
      </p:grpSp>
      <p:grpSp>
        <p:nvGrpSpPr>
          <p:cNvPr name="Group 4" id="4"/>
          <p:cNvGrpSpPr/>
          <p:nvPr/>
        </p:nvGrpSpPr>
        <p:grpSpPr>
          <a:xfrm rot="0">
            <a:off x="6419378" y="9343707"/>
            <a:ext cx="470732" cy="239358"/>
            <a:chOff x="0" y="0"/>
            <a:chExt cx="627643" cy="319144"/>
          </a:xfrm>
        </p:grpSpPr>
        <p:grpSp>
          <p:nvGrpSpPr>
            <p:cNvPr name="Group 5" id="5"/>
            <p:cNvGrpSpPr/>
            <p:nvPr/>
          </p:nvGrpSpPr>
          <p:grpSpPr>
            <a:xfrm rot="0">
              <a:off x="0" y="0"/>
              <a:ext cx="627643" cy="319144"/>
              <a:chOff x="0" y="0"/>
              <a:chExt cx="3763941" cy="1913890"/>
            </a:xfrm>
          </p:grpSpPr>
          <p:sp>
            <p:nvSpPr>
              <p:cNvPr name="Freeform 6" id="6"/>
              <p:cNvSpPr/>
              <p:nvPr/>
            </p:nvSpPr>
            <p:spPr>
              <a:xfrm flipH="false" flipV="false" rot="0">
                <a:off x="0" y="0"/>
                <a:ext cx="3763941" cy="1913890"/>
              </a:xfrm>
              <a:custGeom>
                <a:avLst/>
                <a:gdLst/>
                <a:ahLst/>
                <a:cxnLst/>
                <a:rect r="r" b="b" t="t" l="l"/>
                <a:pathLst>
                  <a:path h="1913890" w="3763941">
                    <a:moveTo>
                      <a:pt x="3763941" y="956945"/>
                    </a:moveTo>
                    <a:cubicBezTo>
                      <a:pt x="3763941" y="1485392"/>
                      <a:pt x="3335570" y="1913890"/>
                      <a:pt x="2806996" y="1913890"/>
                    </a:cubicBezTo>
                    <a:lnTo>
                      <a:pt x="956945" y="1913890"/>
                    </a:lnTo>
                    <a:cubicBezTo>
                      <a:pt x="428371" y="1913890"/>
                      <a:pt x="0" y="1485392"/>
                      <a:pt x="0" y="956945"/>
                    </a:cubicBezTo>
                    <a:cubicBezTo>
                      <a:pt x="0" y="428371"/>
                      <a:pt x="428371" y="0"/>
                      <a:pt x="956945" y="0"/>
                    </a:cubicBezTo>
                    <a:lnTo>
                      <a:pt x="2806996" y="0"/>
                    </a:lnTo>
                    <a:cubicBezTo>
                      <a:pt x="3335443" y="0"/>
                      <a:pt x="3763941" y="428371"/>
                      <a:pt x="3763941" y="956945"/>
                    </a:cubicBezTo>
                    <a:close/>
                  </a:path>
                </a:pathLst>
              </a:custGeom>
              <a:solidFill>
                <a:srgbClr val="FFFFFF"/>
              </a:solidFill>
            </p:spPr>
          </p:sp>
        </p:grpSp>
        <p:grpSp>
          <p:nvGrpSpPr>
            <p:cNvPr name="Group 7" id="7"/>
            <p:cNvGrpSpPr/>
            <p:nvPr/>
          </p:nvGrpSpPr>
          <p:grpSpPr>
            <a:xfrm rot="0">
              <a:off x="313822" y="20591"/>
              <a:ext cx="277962" cy="277962"/>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9606A"/>
              </a:solidFill>
            </p:spPr>
          </p:sp>
        </p:grpSp>
      </p:grpSp>
      <p:sp>
        <p:nvSpPr>
          <p:cNvPr name="Freeform 9" id="9"/>
          <p:cNvSpPr/>
          <p:nvPr/>
        </p:nvSpPr>
        <p:spPr>
          <a:xfrm flipH="false" flipV="false" rot="0">
            <a:off x="1028700" y="1028700"/>
            <a:ext cx="255713" cy="63928"/>
          </a:xfrm>
          <a:custGeom>
            <a:avLst/>
            <a:gdLst/>
            <a:ahLst/>
            <a:cxnLst/>
            <a:rect r="r" b="b" t="t" l="l"/>
            <a:pathLst>
              <a:path h="63928" w="255713">
                <a:moveTo>
                  <a:pt x="0" y="0"/>
                </a:moveTo>
                <a:lnTo>
                  <a:pt x="255713" y="0"/>
                </a:lnTo>
                <a:lnTo>
                  <a:pt x="255713" y="63928"/>
                </a:lnTo>
                <a:lnTo>
                  <a:pt x="0" y="639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0" id="10"/>
          <p:cNvSpPr txBox="true"/>
          <p:nvPr/>
        </p:nvSpPr>
        <p:spPr>
          <a:xfrm rot="0">
            <a:off x="1028700" y="4127113"/>
            <a:ext cx="5861410" cy="1319788"/>
          </a:xfrm>
          <a:prstGeom prst="rect">
            <a:avLst/>
          </a:prstGeom>
        </p:spPr>
        <p:txBody>
          <a:bodyPr anchor="t" rtlCol="false" tIns="0" lIns="0" bIns="0" rIns="0">
            <a:spAutoFit/>
          </a:bodyPr>
          <a:lstStyle/>
          <a:p>
            <a:pPr algn="l" marL="0" indent="0" lvl="0">
              <a:lnSpc>
                <a:spcPts val="5266"/>
              </a:lnSpc>
              <a:spcBef>
                <a:spcPct val="0"/>
              </a:spcBef>
            </a:pPr>
            <a:r>
              <a:rPr lang="en-US" b="true" sz="4388">
                <a:solidFill>
                  <a:srgbClr val="111111"/>
                </a:solidFill>
                <a:latin typeface="Open Sauce Semi-Bold"/>
                <a:ea typeface="Open Sauce Semi-Bold"/>
                <a:cs typeface="Open Sauce Semi-Bold"/>
                <a:sym typeface="Open Sauce Semi-Bold"/>
              </a:rPr>
              <a:t>Selected Features for Model Building</a:t>
            </a:r>
          </a:p>
        </p:txBody>
      </p:sp>
      <p:grpSp>
        <p:nvGrpSpPr>
          <p:cNvPr name="Group 11" id="11"/>
          <p:cNvGrpSpPr/>
          <p:nvPr/>
        </p:nvGrpSpPr>
        <p:grpSpPr>
          <a:xfrm rot="0">
            <a:off x="9591788" y="495759"/>
            <a:ext cx="7890866" cy="9040669"/>
            <a:chOff x="0" y="0"/>
            <a:chExt cx="10521155" cy="12054226"/>
          </a:xfrm>
        </p:grpSpPr>
        <p:sp>
          <p:nvSpPr>
            <p:cNvPr name="TextBox 12" id="12"/>
            <p:cNvSpPr txBox="true"/>
            <p:nvPr/>
          </p:nvSpPr>
          <p:spPr>
            <a:xfrm rot="0">
              <a:off x="0" y="-57150"/>
              <a:ext cx="10521155" cy="2033202"/>
            </a:xfrm>
            <a:prstGeom prst="rect">
              <a:avLst/>
            </a:prstGeom>
          </p:spPr>
          <p:txBody>
            <a:bodyPr anchor="t" rtlCol="false" tIns="0" lIns="0" bIns="0" rIns="0">
              <a:spAutoFit/>
            </a:bodyPr>
            <a:lstStyle/>
            <a:p>
              <a:pPr algn="l" marL="0" indent="0" lvl="0">
                <a:lnSpc>
                  <a:spcPts val="4194"/>
                </a:lnSpc>
                <a:spcBef>
                  <a:spcPct val="0"/>
                </a:spcBef>
              </a:pPr>
              <a:r>
                <a:rPr lang="en-US" b="true" sz="2996">
                  <a:solidFill>
                    <a:srgbClr val="111111"/>
                  </a:solidFill>
                  <a:latin typeface="Open Sauce Bold"/>
                  <a:ea typeface="Open Sauce Bold"/>
                  <a:cs typeface="Open Sauce Bold"/>
                  <a:sym typeface="Open Sauce Bold"/>
                </a:rPr>
                <a:t>FOLLOWING ARE THE 14 FEATURES SELECTED FOR MODEL BUILDING INCLUDING 1 TARGET VARIABLE</a:t>
              </a:r>
            </a:p>
          </p:txBody>
        </p:sp>
        <p:sp>
          <p:nvSpPr>
            <p:cNvPr name="TextBox 13" id="13"/>
            <p:cNvSpPr txBox="true"/>
            <p:nvPr/>
          </p:nvSpPr>
          <p:spPr>
            <a:xfrm rot="0">
              <a:off x="0" y="2449608"/>
              <a:ext cx="10521155" cy="9604618"/>
            </a:xfrm>
            <a:prstGeom prst="rect">
              <a:avLst/>
            </a:prstGeom>
          </p:spPr>
          <p:txBody>
            <a:bodyPr anchor="t" rtlCol="false" tIns="0" lIns="0" bIns="0" rIns="0">
              <a:spAutoFit/>
            </a:bodyPr>
            <a:lstStyle/>
            <a:p>
              <a:pPr algn="l" marL="646869" indent="-323434" lvl="1">
                <a:lnSpc>
                  <a:spcPts val="4194"/>
                </a:lnSpc>
                <a:buFont typeface="Arial"/>
                <a:buChar char="•"/>
              </a:pPr>
              <a:r>
                <a:rPr lang="en-US" sz="2996">
                  <a:solidFill>
                    <a:srgbClr val="111111"/>
                  </a:solidFill>
                  <a:latin typeface="Open Sauce"/>
                  <a:ea typeface="Open Sauce"/>
                  <a:cs typeface="Open Sauce"/>
                  <a:sym typeface="Open Sauce"/>
                </a:rPr>
                <a:t>CurrentBalance</a:t>
              </a:r>
            </a:p>
            <a:p>
              <a:pPr algn="l" marL="646869" indent="-323434" lvl="1">
                <a:lnSpc>
                  <a:spcPts val="4194"/>
                </a:lnSpc>
                <a:buFont typeface="Arial"/>
                <a:buChar char="•"/>
              </a:pPr>
              <a:r>
                <a:rPr lang="en-US" sz="2996">
                  <a:solidFill>
                    <a:srgbClr val="111111"/>
                  </a:solidFill>
                  <a:latin typeface="Open Sauce"/>
                  <a:ea typeface="Open Sauce"/>
                  <a:cs typeface="Open Sauce"/>
                  <a:sym typeface="Open Sauce"/>
                </a:rPr>
                <a:t>DebtLoadPrincipal</a:t>
              </a:r>
            </a:p>
            <a:p>
              <a:pPr algn="l" marL="646869" indent="-323434" lvl="1">
                <a:lnSpc>
                  <a:spcPts val="4194"/>
                </a:lnSpc>
                <a:buFont typeface="Arial"/>
                <a:buChar char="•"/>
              </a:pPr>
              <a:r>
                <a:rPr lang="en-US" sz="2996">
                  <a:solidFill>
                    <a:srgbClr val="111111"/>
                  </a:solidFill>
                  <a:latin typeface="Open Sauce"/>
                  <a:ea typeface="Open Sauce"/>
                  <a:cs typeface="Open Sauce"/>
                  <a:sym typeface="Open Sauce"/>
                </a:rPr>
                <a:t>Balanaceatdebt_load</a:t>
              </a:r>
            </a:p>
            <a:p>
              <a:pPr algn="l" marL="646869" indent="-323434" lvl="1">
                <a:lnSpc>
                  <a:spcPts val="4194"/>
                </a:lnSpc>
                <a:buFont typeface="Arial"/>
                <a:buChar char="•"/>
              </a:pPr>
              <a:r>
                <a:rPr lang="en-US" sz="2996">
                  <a:solidFill>
                    <a:srgbClr val="111111"/>
                  </a:solidFill>
                  <a:latin typeface="Open Sauce"/>
                  <a:ea typeface="Open Sauce"/>
                  <a:cs typeface="Open Sauce"/>
                  <a:sym typeface="Open Sauce"/>
                </a:rPr>
                <a:t>ProductOrDebtType</a:t>
              </a:r>
            </a:p>
            <a:p>
              <a:pPr algn="l" marL="646869" indent="-323434" lvl="1">
                <a:lnSpc>
                  <a:spcPts val="4194"/>
                </a:lnSpc>
                <a:buFont typeface="Arial"/>
                <a:buChar char="•"/>
              </a:pPr>
              <a:r>
                <a:rPr lang="en-US" sz="2996">
                  <a:solidFill>
                    <a:srgbClr val="111111"/>
                  </a:solidFill>
                  <a:latin typeface="Open Sauce"/>
                  <a:ea typeface="Open Sauce"/>
                  <a:cs typeface="Open Sauce"/>
                  <a:sym typeface="Open Sauce"/>
                </a:rPr>
                <a:t>CollectionStatus</a:t>
              </a:r>
            </a:p>
            <a:p>
              <a:pPr algn="l" marL="646869" indent="-323434" lvl="1">
                <a:lnSpc>
                  <a:spcPts val="4194"/>
                </a:lnSpc>
                <a:buFont typeface="Arial"/>
                <a:buChar char="•"/>
              </a:pPr>
              <a:r>
                <a:rPr lang="en-US" sz="2996">
                  <a:solidFill>
                    <a:srgbClr val="111111"/>
                  </a:solidFill>
                  <a:latin typeface="Open Sauce"/>
                  <a:ea typeface="Open Sauce"/>
                  <a:cs typeface="Open Sauce"/>
                  <a:sym typeface="Open Sauce"/>
                </a:rPr>
                <a:t>InBankruptcy</a:t>
              </a:r>
            </a:p>
            <a:p>
              <a:pPr algn="l" marL="646869" indent="-323434" lvl="1">
                <a:lnSpc>
                  <a:spcPts val="4194"/>
                </a:lnSpc>
                <a:buFont typeface="Arial"/>
                <a:buChar char="•"/>
              </a:pPr>
              <a:r>
                <a:rPr lang="en-US" sz="2996">
                  <a:solidFill>
                    <a:srgbClr val="111111"/>
                  </a:solidFill>
                  <a:latin typeface="Open Sauce"/>
                  <a:ea typeface="Open Sauce"/>
                  <a:cs typeface="Open Sauce"/>
                  <a:sym typeface="Open Sauce"/>
                </a:rPr>
                <a:t>IsLegal</a:t>
              </a:r>
            </a:p>
            <a:p>
              <a:pPr algn="l" marL="646869" indent="-323434" lvl="1">
                <a:lnSpc>
                  <a:spcPts val="4194"/>
                </a:lnSpc>
                <a:buFont typeface="Arial"/>
                <a:buChar char="•"/>
              </a:pPr>
              <a:r>
                <a:rPr lang="en-US" sz="2996">
                  <a:solidFill>
                    <a:srgbClr val="111111"/>
                  </a:solidFill>
                  <a:latin typeface="Open Sauce"/>
                  <a:ea typeface="Open Sauce"/>
                  <a:cs typeface="Open Sauce"/>
                  <a:sym typeface="Open Sauce"/>
                </a:rPr>
                <a:t>LastPaymentAmount</a:t>
              </a:r>
            </a:p>
            <a:p>
              <a:pPr algn="l" marL="646869" indent="-323434" lvl="1">
                <a:lnSpc>
                  <a:spcPts val="4194"/>
                </a:lnSpc>
                <a:buFont typeface="Arial"/>
                <a:buChar char="•"/>
              </a:pPr>
              <a:r>
                <a:rPr lang="en-US" sz="2996">
                  <a:solidFill>
                    <a:srgbClr val="111111"/>
                  </a:solidFill>
                  <a:latin typeface="Open Sauce"/>
                  <a:ea typeface="Open Sauce"/>
                  <a:cs typeface="Open Sauce"/>
                  <a:sym typeface="Open Sauce"/>
                </a:rPr>
                <a:t>LastPaymentMethod</a:t>
              </a:r>
            </a:p>
            <a:p>
              <a:pPr algn="l" marL="646869" indent="-323434" lvl="1">
                <a:lnSpc>
                  <a:spcPts val="4194"/>
                </a:lnSpc>
                <a:buFont typeface="Arial"/>
                <a:buChar char="•"/>
              </a:pPr>
              <a:r>
                <a:rPr lang="en-US" sz="2996">
                  <a:solidFill>
                    <a:srgbClr val="111111"/>
                  </a:solidFill>
                  <a:latin typeface="Open Sauce"/>
                  <a:ea typeface="Open Sauce"/>
                  <a:cs typeface="Open Sauce"/>
                  <a:sym typeface="Open Sauce"/>
                </a:rPr>
                <a:t>PurchasePrice</a:t>
              </a:r>
            </a:p>
            <a:p>
              <a:pPr algn="l" marL="646869" indent="-323434" lvl="1">
                <a:lnSpc>
                  <a:spcPts val="4194"/>
                </a:lnSpc>
                <a:buFont typeface="Arial"/>
                <a:buChar char="•"/>
              </a:pPr>
              <a:r>
                <a:rPr lang="en-US" sz="2996">
                  <a:solidFill>
                    <a:srgbClr val="111111"/>
                  </a:solidFill>
                  <a:latin typeface="Open Sauce"/>
                  <a:ea typeface="Open Sauce"/>
                  <a:cs typeface="Open Sauce"/>
                  <a:sym typeface="Open Sauce"/>
                </a:rPr>
                <a:t>CustomerAge</a:t>
              </a:r>
            </a:p>
            <a:p>
              <a:pPr algn="l" marL="646869" indent="-323434" lvl="1">
                <a:lnSpc>
                  <a:spcPts val="4194"/>
                </a:lnSpc>
                <a:buFont typeface="Arial"/>
                <a:buChar char="•"/>
              </a:pPr>
              <a:r>
                <a:rPr lang="en-US" sz="2996">
                  <a:solidFill>
                    <a:srgbClr val="111111"/>
                  </a:solidFill>
                  <a:latin typeface="Open Sauce"/>
                  <a:ea typeface="Open Sauce"/>
                  <a:cs typeface="Open Sauce"/>
                  <a:sym typeface="Open Sauce"/>
                </a:rPr>
                <a:t>NumPhones</a:t>
              </a:r>
            </a:p>
            <a:p>
              <a:pPr algn="l" marL="646869" indent="-323434" lvl="1">
                <a:lnSpc>
                  <a:spcPts val="4194"/>
                </a:lnSpc>
                <a:buFont typeface="Arial"/>
                <a:buChar char="•"/>
              </a:pPr>
              <a:r>
                <a:rPr lang="en-US" sz="2996">
                  <a:solidFill>
                    <a:srgbClr val="111111"/>
                  </a:solidFill>
                  <a:latin typeface="Open Sauce"/>
                  <a:ea typeface="Open Sauce"/>
                  <a:cs typeface="Open Sauce"/>
                  <a:sym typeface="Open Sauce"/>
                </a:rPr>
                <a:t>NumEmails</a:t>
              </a:r>
            </a:p>
            <a:p>
              <a:pPr algn="l" marL="646869" indent="-323434" lvl="1">
                <a:lnSpc>
                  <a:spcPts val="4194"/>
                </a:lnSpc>
                <a:buFont typeface="Arial"/>
                <a:buChar char="•"/>
              </a:pPr>
              <a:r>
                <a:rPr lang="en-US" sz="2996">
                  <a:solidFill>
                    <a:srgbClr val="111111"/>
                  </a:solidFill>
                  <a:latin typeface="Open Sauce"/>
                  <a:ea typeface="Open Sauce"/>
                  <a:cs typeface="Open Sauce"/>
                  <a:sym typeface="Open Sauce"/>
                </a:rPr>
                <a:t>IsStatBarred</a:t>
              </a:r>
              <a:r>
                <a:rPr lang="en-US" b="true" sz="2996">
                  <a:solidFill>
                    <a:srgbClr val="111111"/>
                  </a:solidFill>
                  <a:latin typeface="Open Sauce Bold"/>
                  <a:ea typeface="Open Sauce Bold"/>
                  <a:cs typeface="Open Sauce Bold"/>
                  <a:sym typeface="Open Sauce Bold"/>
                </a:rPr>
                <a:t> (Target)</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DAGZHICCLSs</dc:identifier>
  <dcterms:modified xsi:type="dcterms:W3CDTF">2011-08-01T06:04:30Z</dcterms:modified>
  <cp:revision>1</cp:revision>
  <dc:title>Machine Learning Insights</dc:title>
</cp:coreProperties>
</file>

<file path=docProps/thumbnail.jpeg>
</file>